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435" r:id="rId3"/>
    <p:sldId id="437" r:id="rId4"/>
    <p:sldId id="469" r:id="rId5"/>
    <p:sldId id="470" r:id="rId6"/>
    <p:sldId id="471" r:id="rId7"/>
    <p:sldId id="472" r:id="rId8"/>
    <p:sldId id="473" r:id="rId9"/>
    <p:sldId id="474" r:id="rId10"/>
    <p:sldId id="475" r:id="rId11"/>
    <p:sldId id="476" r:id="rId12"/>
    <p:sldId id="477" r:id="rId13"/>
    <p:sldId id="478" r:id="rId14"/>
    <p:sldId id="479" r:id="rId15"/>
    <p:sldId id="487" r:id="rId16"/>
    <p:sldId id="488" r:id="rId17"/>
    <p:sldId id="484" r:id="rId18"/>
    <p:sldId id="485" r:id="rId19"/>
    <p:sldId id="486" r:id="rId20"/>
    <p:sldId id="482" r:id="rId21"/>
    <p:sldId id="483" r:id="rId22"/>
    <p:sldId id="495" r:id="rId23"/>
    <p:sldId id="496" r:id="rId24"/>
    <p:sldId id="497" r:id="rId25"/>
    <p:sldId id="498" r:id="rId26"/>
    <p:sldId id="499" r:id="rId27"/>
    <p:sldId id="500" r:id="rId28"/>
    <p:sldId id="501" r:id="rId29"/>
    <p:sldId id="490" r:id="rId30"/>
    <p:sldId id="502" r:id="rId31"/>
    <p:sldId id="503" r:id="rId32"/>
    <p:sldId id="504" r:id="rId33"/>
    <p:sldId id="491" r:id="rId34"/>
    <p:sldId id="492" r:id="rId35"/>
    <p:sldId id="493" r:id="rId36"/>
    <p:sldId id="510" r:id="rId37"/>
    <p:sldId id="494" r:id="rId38"/>
    <p:sldId id="505" r:id="rId39"/>
    <p:sldId id="506" r:id="rId40"/>
    <p:sldId id="464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494E"/>
    <a:srgbClr val="546989"/>
    <a:srgbClr val="4B5E79"/>
    <a:srgbClr val="303C4C"/>
    <a:srgbClr val="3E4F65"/>
    <a:srgbClr val="F7CAD1"/>
    <a:srgbClr val="8CA2BE"/>
    <a:srgbClr val="5C6B7F"/>
    <a:srgbClr val="7B8FAA"/>
    <a:srgbClr val="6C7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84"/>
    <p:restoredTop sz="55749" autoAdjust="0"/>
  </p:normalViewPr>
  <p:slideViewPr>
    <p:cSldViewPr snapToGrid="0" snapToObjects="1">
      <p:cViewPr varScale="1">
        <p:scale>
          <a:sx n="64" d="100"/>
          <a:sy n="64" d="100"/>
        </p:scale>
        <p:origin x="22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8" d="100"/>
          <a:sy n="108" d="100"/>
        </p:scale>
        <p:origin x="29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5BCD5023-2C37-AF4F-8060-6231BF646A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5C6CF56-3A4F-8747-8422-2038603FB8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E3391-D879-AF4B-9674-87920C1C2FD3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6DEF467-056B-6B4F-90D3-0D677AE227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0508E3F-3BEE-674E-9CEF-9639758FF2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3C92F-B188-BB48-9900-7440684782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34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D9F77-65D7-3F46-9054-FF7BF11B5B51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CC312-6DE8-8049-8009-5E025E3190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7090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CC312-6DE8-8049-8009-5E025E319039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3229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#include &lt;math.h&gt;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int main()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	double exp[10];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for (int i=0 ; i&lt;10 ;i++){</a:t>
            </a:r>
          </a:p>
          <a:p>
            <a:r>
              <a:rPr lang="en-US" altLang="zh-TW" dirty="0" smtClean="0"/>
              <a:t>        exp[i]=pow(2,(i+1)/10);</a:t>
            </a:r>
          </a:p>
          <a:p>
            <a:r>
              <a:rPr lang="en-US" altLang="zh-TW" dirty="0" smtClean="0"/>
              <a:t>  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for (int i=0 ; i&lt;30000000 ;i++){</a:t>
            </a:r>
          </a:p>
          <a:p>
            <a:r>
              <a:rPr lang="en-US" altLang="zh-TW" dirty="0" smtClean="0"/>
              <a:t>        int k = i %10;</a:t>
            </a:r>
          </a:p>
          <a:p>
            <a:r>
              <a:rPr lang="en-US" altLang="zh-TW" dirty="0" smtClean="0"/>
              <a:t>        //int result = exp[k];</a:t>
            </a:r>
          </a:p>
          <a:p>
            <a:r>
              <a:rPr lang="en-US" altLang="zh-TW" dirty="0" smtClean="0"/>
              <a:t>        int result = pow(2,(k+1)/10);</a:t>
            </a:r>
          </a:p>
          <a:p>
            <a:r>
              <a:rPr lang="en-US" altLang="zh-TW" dirty="0" smtClean="0"/>
              <a:t>  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	return 0;</a:t>
            </a:r>
          </a:p>
          <a:p>
            <a:r>
              <a:rPr lang="en-US" altLang="zh-TW" dirty="0" smtClean="0"/>
              <a:t>}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CC312-6DE8-8049-8009-5E025E319039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4517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CC312-6DE8-8049-8009-5E025E319039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81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#include &lt;iostream&gt;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using namespace std;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int main()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  int month = 0, day = 0;</a:t>
            </a:r>
          </a:p>
          <a:p>
            <a:r>
              <a:rPr lang="en-US" altLang="zh-TW" dirty="0" smtClean="0"/>
              <a:t>    int days_of_month[12]={31,28,31,30,31,30,31,31,30,31,30,31};</a:t>
            </a:r>
          </a:p>
          <a:p>
            <a:r>
              <a:rPr lang="en-US" altLang="zh-TW" dirty="0" smtClean="0"/>
              <a:t>    int days = 0;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cout&lt;&lt;"Please enter the month and day"&lt;&lt;endl;</a:t>
            </a:r>
          </a:p>
          <a:p>
            <a:r>
              <a:rPr lang="en-US" altLang="zh-TW" dirty="0" smtClean="0"/>
              <a:t>    cin&gt;&gt;month&gt;&gt;day;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for(int i=0;i&lt;month-1;i++){</a:t>
            </a:r>
          </a:p>
          <a:p>
            <a:r>
              <a:rPr lang="en-US" altLang="zh-TW" dirty="0" smtClean="0"/>
              <a:t>        days+=days_of_month[i];</a:t>
            </a:r>
          </a:p>
          <a:p>
            <a:r>
              <a:rPr lang="en-US" altLang="zh-TW" dirty="0" smtClean="0"/>
              <a:t>  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cout&lt;&lt;"The order of "&lt;&lt;month&lt;&lt;"/"&lt;&lt;day&lt;&lt; " is "&lt;&lt;days+day&lt;&lt;endl;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	return 0;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CC312-6DE8-8049-8009-5E025E319039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5057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#include &lt;iostream&gt;</a:t>
            </a:r>
          </a:p>
          <a:p>
            <a:r>
              <a:rPr lang="en-US" altLang="zh-TW" dirty="0" smtClean="0"/>
              <a:t>#include &lt;math.h&gt;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using namespace std;</a:t>
            </a:r>
          </a:p>
          <a:p>
            <a:r>
              <a:rPr lang="en-US" altLang="zh-TW" dirty="0" smtClean="0"/>
              <a:t>#define STUDENT 5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int main()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	double score[STUDENT],average=0.0,SD=0.0;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cout &lt;&lt; "Please enter 5 scores"&lt;&lt;endl;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</a:t>
            </a:r>
            <a:r>
              <a:rPr lang="zh-TW" altLang="en-US" dirty="0" smtClean="0"/>
              <a:t>輸入五個成績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for (int i=0;i&lt;STUDENT;i++){</a:t>
            </a:r>
          </a:p>
          <a:p>
            <a:r>
              <a:rPr lang="en-US" altLang="zh-TW" dirty="0" smtClean="0"/>
              <a:t>        cin&gt;&gt;score[i];</a:t>
            </a:r>
          </a:p>
          <a:p>
            <a:r>
              <a:rPr lang="en-US" altLang="zh-TW" dirty="0" smtClean="0"/>
              <a:t>  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</a:t>
            </a:r>
            <a:r>
              <a:rPr lang="zh-TW" altLang="en-US" dirty="0" smtClean="0"/>
              <a:t>算平均值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for (int i=0;i&lt;STUDENT;i++){</a:t>
            </a:r>
          </a:p>
          <a:p>
            <a:r>
              <a:rPr lang="en-US" altLang="zh-TW" dirty="0" smtClean="0"/>
              <a:t>        average+=score[i];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average/=STUDENT;</a:t>
            </a:r>
          </a:p>
          <a:p>
            <a:r>
              <a:rPr lang="en-US" altLang="zh-TW" dirty="0" smtClean="0"/>
              <a:t>    cout&lt;&lt;"Average:"&lt;&lt;average&lt;&lt;endl;;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</a:t>
            </a:r>
            <a:r>
              <a:rPr lang="zh-TW" altLang="en-US" dirty="0" smtClean="0"/>
              <a:t>計算標準差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for (int i=0;i&lt;5;i++){</a:t>
            </a:r>
          </a:p>
          <a:p>
            <a:r>
              <a:rPr lang="en-US" altLang="zh-TW" dirty="0" smtClean="0"/>
              <a:t>        SD+=pow(score[i]-average,2);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SD/=STUDENT;</a:t>
            </a:r>
          </a:p>
          <a:p>
            <a:r>
              <a:rPr lang="en-US" altLang="zh-TW" dirty="0" smtClean="0"/>
              <a:t>    SD=pow(SD,0.5);</a:t>
            </a:r>
          </a:p>
          <a:p>
            <a:r>
              <a:rPr lang="en-US" altLang="zh-TW" dirty="0" smtClean="0"/>
              <a:t>    cout&lt;&lt;"SD:"&lt;&lt;SD&lt;&lt;endl;;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    //</a:t>
            </a:r>
            <a:r>
              <a:rPr lang="zh-TW" altLang="en-US" dirty="0" smtClean="0"/>
              <a:t>輸出小於平均的學生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for (int i=0;i&lt;STUDENT;i++){</a:t>
            </a:r>
          </a:p>
          <a:p>
            <a:r>
              <a:rPr lang="en-US" altLang="zh-TW" dirty="0" smtClean="0"/>
              <a:t>        if (score[i]&lt;average){</a:t>
            </a:r>
          </a:p>
          <a:p>
            <a:r>
              <a:rPr lang="en-US" altLang="zh-TW" dirty="0" smtClean="0"/>
              <a:t>            cout&lt;&lt;"Number "&lt;&lt;i+1&lt;&lt;" is below the average"&lt;&lt;endl;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	return 0;</a:t>
            </a:r>
          </a:p>
          <a:p>
            <a:r>
              <a:rPr lang="en-US" altLang="zh-TW" dirty="0" smtClean="0"/>
              <a:t>}</a:t>
            </a:r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CC312-6DE8-8049-8009-5E025E319039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529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#include &lt;iostream&gt;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using namespace std;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int main()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  double arr[5];</a:t>
            </a:r>
          </a:p>
          <a:p>
            <a:r>
              <a:rPr lang="en-US" altLang="zh-TW" dirty="0" smtClean="0"/>
              <a:t>    cout&lt;&lt;"Please enter 5 number : ";</a:t>
            </a:r>
          </a:p>
          <a:p>
            <a:r>
              <a:rPr lang="en-US" altLang="zh-TW" dirty="0" smtClean="0"/>
              <a:t>    for (int i=0;i&lt;5;i++){</a:t>
            </a:r>
          </a:p>
          <a:p>
            <a:r>
              <a:rPr lang="en-US" altLang="zh-TW" dirty="0" smtClean="0"/>
              <a:t>            cin&gt;&gt;arr[i];</a:t>
            </a:r>
          </a:p>
          <a:p>
            <a:r>
              <a:rPr lang="en-US" altLang="zh-TW" dirty="0" smtClean="0"/>
              <a:t>  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double temp;</a:t>
            </a:r>
          </a:p>
          <a:p>
            <a:r>
              <a:rPr lang="en-US" altLang="zh-TW" dirty="0" smtClean="0"/>
              <a:t>    for (int i=0;i&lt;4;i++){</a:t>
            </a:r>
          </a:p>
          <a:p>
            <a:r>
              <a:rPr lang="en-US" altLang="zh-TW" dirty="0" smtClean="0"/>
              <a:t>        for (int j=0;j&lt;4-i;j++){</a:t>
            </a:r>
          </a:p>
          <a:p>
            <a:r>
              <a:rPr lang="en-US" altLang="zh-TW" dirty="0" smtClean="0"/>
              <a:t>            if (arr[j]&gt;arr[j+1]){</a:t>
            </a:r>
          </a:p>
          <a:p>
            <a:r>
              <a:rPr lang="en-US" altLang="zh-TW" dirty="0" smtClean="0"/>
              <a:t>                temp=arr[j+1];</a:t>
            </a:r>
          </a:p>
          <a:p>
            <a:r>
              <a:rPr lang="en-US" altLang="zh-TW" dirty="0" smtClean="0"/>
              <a:t>                arr[j+1]=arr[j];</a:t>
            </a:r>
          </a:p>
          <a:p>
            <a:r>
              <a:rPr lang="en-US" altLang="zh-TW" dirty="0" smtClean="0"/>
              <a:t>                arr[j]=temp;</a:t>
            </a:r>
          </a:p>
          <a:p>
            <a:r>
              <a:rPr lang="en-US" altLang="zh-TW" dirty="0" smtClean="0"/>
              <a:t>            }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cout&lt;&lt;"The ordered array is :";</a:t>
            </a:r>
          </a:p>
          <a:p>
            <a:r>
              <a:rPr lang="en-US" altLang="zh-TW" dirty="0" smtClean="0"/>
              <a:t>    for (int i=0;i&lt;5;i++){</a:t>
            </a:r>
          </a:p>
          <a:p>
            <a:r>
              <a:rPr lang="en-US" altLang="zh-TW" dirty="0" smtClean="0"/>
              <a:t>            cout&lt;&lt;arr[i]&lt;&lt;" ";</a:t>
            </a:r>
          </a:p>
          <a:p>
            <a:r>
              <a:rPr lang="en-US" altLang="zh-TW" dirty="0" smtClean="0"/>
              <a:t>    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	return 0;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CC312-6DE8-8049-8009-5E025E319039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1245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CC312-6DE8-8049-8009-5E025E319039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6505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#include &lt;iostream&gt;</a:t>
            </a:r>
          </a:p>
          <a:p>
            <a:r>
              <a:rPr lang="en-US" altLang="zh-TW" dirty="0" smtClean="0"/>
              <a:t>#include &lt;iomanip&gt;</a:t>
            </a:r>
          </a:p>
          <a:p>
            <a:r>
              <a:rPr lang="en-US" altLang="zh-TW" dirty="0" smtClean="0"/>
              <a:t>using namespace std;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int main()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	int score[2][3];</a:t>
            </a:r>
          </a:p>
          <a:p>
            <a:r>
              <a:rPr lang="en-US" altLang="zh-TW" dirty="0" smtClean="0"/>
              <a:t> 	for (int i=0;i &lt; 2; i++ )</a:t>
            </a:r>
          </a:p>
          <a:p>
            <a:r>
              <a:rPr lang="en-US" altLang="zh-TW" dirty="0" smtClean="0"/>
              <a:t>	{</a:t>
            </a:r>
          </a:p>
          <a:p>
            <a:r>
              <a:rPr lang="en-US" altLang="zh-TW" dirty="0" smtClean="0"/>
              <a:t>		cout &lt;&lt; "</a:t>
            </a:r>
            <a:r>
              <a:rPr lang="zh-TW" altLang="en-US" dirty="0" smtClean="0"/>
              <a:t>班級</a:t>
            </a:r>
            <a:r>
              <a:rPr lang="en-US" altLang="zh-TW" dirty="0" smtClean="0"/>
              <a:t>" &lt;&lt; i+1 &lt;&lt; endl;</a:t>
            </a:r>
          </a:p>
          <a:p>
            <a:r>
              <a:rPr lang="en-US" altLang="zh-TW" dirty="0" smtClean="0"/>
              <a:t>		for (int j=0; j &lt; 3; j++ )</a:t>
            </a:r>
          </a:p>
          <a:p>
            <a:r>
              <a:rPr lang="en-US" altLang="zh-TW" dirty="0" smtClean="0"/>
              <a:t>		{</a:t>
            </a:r>
          </a:p>
          <a:p>
            <a:r>
              <a:rPr lang="en-US" altLang="zh-TW" dirty="0" smtClean="0"/>
              <a:t>		    cout &lt;&lt; "</a:t>
            </a:r>
            <a:r>
              <a:rPr lang="zh-TW" altLang="en-US" dirty="0" smtClean="0"/>
              <a:t>學生</a:t>
            </a:r>
            <a:r>
              <a:rPr lang="en-US" altLang="zh-TW" dirty="0" smtClean="0"/>
              <a:t>" &lt;&lt; j+1 &lt;&lt; ":";</a:t>
            </a:r>
          </a:p>
          <a:p>
            <a:r>
              <a:rPr lang="en-US" altLang="zh-TW" dirty="0" smtClean="0"/>
              <a:t>			cin &gt;&gt; score[i][j];</a:t>
            </a:r>
          </a:p>
          <a:p>
            <a:r>
              <a:rPr lang="en-US" altLang="zh-TW" dirty="0" smtClean="0"/>
              <a:t>		}</a:t>
            </a:r>
          </a:p>
          <a:p>
            <a:r>
              <a:rPr lang="en-US" altLang="zh-TW" dirty="0" smtClean="0"/>
              <a:t>	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	for (int i=0;i &lt; 2; i++ )</a:t>
            </a:r>
          </a:p>
          <a:p>
            <a:r>
              <a:rPr lang="en-US" altLang="zh-TW" dirty="0" smtClean="0"/>
              <a:t>	{</a:t>
            </a:r>
          </a:p>
          <a:p>
            <a:r>
              <a:rPr lang="en-US" altLang="zh-TW" dirty="0" smtClean="0"/>
              <a:t>		cout &lt;&lt; endl &lt;&lt; "</a:t>
            </a:r>
            <a:r>
              <a:rPr lang="zh-TW" altLang="en-US" dirty="0" smtClean="0"/>
              <a:t>班級</a:t>
            </a:r>
            <a:r>
              <a:rPr lang="en-US" altLang="zh-TW" dirty="0" smtClean="0"/>
              <a:t>" &lt;&lt; i+1 &lt;&lt; endl;</a:t>
            </a:r>
          </a:p>
          <a:p>
            <a:r>
              <a:rPr lang="en-US" altLang="zh-TW" dirty="0" smtClean="0"/>
              <a:t>		for (int j=0; j &lt; 3; j++ )</a:t>
            </a:r>
          </a:p>
          <a:p>
            <a:r>
              <a:rPr lang="en-US" altLang="zh-TW" dirty="0" smtClean="0"/>
              <a:t>		{</a:t>
            </a:r>
          </a:p>
          <a:p>
            <a:r>
              <a:rPr lang="en-US" altLang="zh-TW" dirty="0" smtClean="0"/>
              <a:t>		    cout &lt;&lt; " </a:t>
            </a:r>
            <a:r>
              <a:rPr lang="zh-TW" altLang="en-US" dirty="0" smtClean="0"/>
              <a:t>學生</a:t>
            </a:r>
            <a:r>
              <a:rPr lang="en-US" altLang="zh-TW" dirty="0" smtClean="0"/>
              <a:t>" &lt;&lt;i+1;</a:t>
            </a:r>
          </a:p>
          <a:p>
            <a:r>
              <a:rPr lang="en-US" altLang="zh-TW" dirty="0" smtClean="0"/>
              <a:t>			cout &lt;&lt; setw(3) &lt;&lt; score[i][j];</a:t>
            </a:r>
          </a:p>
          <a:p>
            <a:r>
              <a:rPr lang="en-US" altLang="zh-TW" dirty="0" smtClean="0"/>
              <a:t>		}</a:t>
            </a:r>
          </a:p>
          <a:p>
            <a:r>
              <a:rPr lang="en-US" altLang="zh-TW" dirty="0" smtClean="0"/>
              <a:t>	}</a:t>
            </a:r>
          </a:p>
          <a:p>
            <a:r>
              <a:rPr lang="en-US" altLang="zh-TW" dirty="0" smtClean="0"/>
              <a:t>	return 0;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CC312-6DE8-8049-8009-5E025E319039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6823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#include &lt;iostream&gt;</a:t>
            </a:r>
          </a:p>
          <a:p>
            <a:r>
              <a:rPr lang="en-US" altLang="zh-TW" dirty="0" smtClean="0"/>
              <a:t>#include &lt;iomanip&gt;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using namespace std;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int main()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  int mt[9][9];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for (int i = 1; i&lt;10 ; i++){</a:t>
            </a:r>
          </a:p>
          <a:p>
            <a:r>
              <a:rPr lang="en-US" altLang="zh-TW" dirty="0" smtClean="0"/>
              <a:t>        for (int j = 1; j&lt;10 ; j++){</a:t>
            </a:r>
          </a:p>
          <a:p>
            <a:r>
              <a:rPr lang="en-US" altLang="zh-TW" dirty="0" smtClean="0"/>
              <a:t>            mt[i-1][j-1]=i*j;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for (int i = 0; i&lt;9 ; i++){</a:t>
            </a:r>
          </a:p>
          <a:p>
            <a:r>
              <a:rPr lang="en-US" altLang="zh-TW" dirty="0" smtClean="0"/>
              <a:t>        for (int j = 0; j&lt;9 ; j++){</a:t>
            </a:r>
          </a:p>
          <a:p>
            <a:r>
              <a:rPr lang="en-US" altLang="zh-TW" dirty="0" smtClean="0"/>
              <a:t>            cout&lt;&lt;i+1&lt;&lt;"*"&lt;&lt;j+1&lt;&lt;"="&lt;&lt;setw(2)&lt;&lt;mt[i][j]&lt;&lt;" ";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  cout&lt;&lt;endl;</a:t>
            </a:r>
          </a:p>
          <a:p>
            <a:r>
              <a:rPr lang="en-US" altLang="zh-TW" dirty="0" smtClean="0"/>
              <a:t>  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	return 0;</a:t>
            </a:r>
          </a:p>
          <a:p>
            <a:r>
              <a:rPr lang="en-US" altLang="zh-TW" dirty="0" smtClean="0"/>
              <a:t>}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CC312-6DE8-8049-8009-5E025E319039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7643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#include &lt;iostream&gt;</a:t>
            </a:r>
          </a:p>
          <a:p>
            <a:r>
              <a:rPr lang="en-US" altLang="zh-TW" dirty="0" smtClean="0"/>
              <a:t>#include &lt;iomanip&gt;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#define CLASS 2</a:t>
            </a:r>
          </a:p>
          <a:p>
            <a:r>
              <a:rPr lang="en-US" altLang="zh-TW" dirty="0" smtClean="0"/>
              <a:t>#define STUDENT 3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using namespace std;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int main()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	int score[CLASS][STUDENT];</a:t>
            </a:r>
          </a:p>
          <a:p>
            <a:r>
              <a:rPr lang="en-US" altLang="zh-TW" dirty="0" smtClean="0"/>
              <a:t>	// </a:t>
            </a:r>
            <a:r>
              <a:rPr lang="zh-TW" altLang="en-US" dirty="0" smtClean="0"/>
              <a:t>分別讀入兩班各個數值</a:t>
            </a:r>
          </a:p>
          <a:p>
            <a:r>
              <a:rPr lang="zh-TW" altLang="en-US" dirty="0" smtClean="0"/>
              <a:t>	</a:t>
            </a:r>
            <a:r>
              <a:rPr lang="en-US" altLang="zh-TW" dirty="0" smtClean="0"/>
              <a:t>for (int j=0; j &lt; CLASS; j++ )</a:t>
            </a:r>
          </a:p>
          <a:p>
            <a:r>
              <a:rPr lang="en-US" altLang="zh-TW" dirty="0" smtClean="0"/>
              <a:t>	{</a:t>
            </a:r>
          </a:p>
          <a:p>
            <a:r>
              <a:rPr lang="en-US" altLang="zh-TW" dirty="0" smtClean="0"/>
              <a:t>		cout&lt;&lt;"==</a:t>
            </a:r>
            <a:r>
              <a:rPr lang="zh-TW" altLang="en-US" dirty="0" smtClean="0"/>
              <a:t>班級</a:t>
            </a:r>
            <a:r>
              <a:rPr lang="en-US" altLang="zh-TW" dirty="0" smtClean="0"/>
              <a:t>"&lt;&lt;j+1&lt;&lt;endl;</a:t>
            </a:r>
          </a:p>
          <a:p>
            <a:r>
              <a:rPr lang="en-US" altLang="zh-TW" dirty="0" smtClean="0"/>
              <a:t>		for (int i=0; i &lt; STUDENT; i++ )</a:t>
            </a:r>
          </a:p>
          <a:p>
            <a:r>
              <a:rPr lang="en-US" altLang="zh-TW" dirty="0" smtClean="0"/>
              <a:t>		{</a:t>
            </a:r>
          </a:p>
          <a:p>
            <a:r>
              <a:rPr lang="en-US" altLang="zh-TW" dirty="0" smtClean="0"/>
              <a:t>		    cout&lt;&lt;"</a:t>
            </a:r>
            <a:r>
              <a:rPr lang="zh-TW" altLang="en-US" dirty="0" smtClean="0"/>
              <a:t>學生</a:t>
            </a:r>
            <a:r>
              <a:rPr lang="en-US" altLang="zh-TW" dirty="0" smtClean="0"/>
              <a:t>"&lt;&lt;i+1&lt;&lt;endl;</a:t>
            </a:r>
          </a:p>
          <a:p>
            <a:r>
              <a:rPr lang="en-US" altLang="zh-TW" dirty="0" smtClean="0"/>
              <a:t>			cin&gt;&gt;score[j][i];</a:t>
            </a:r>
          </a:p>
          <a:p>
            <a:r>
              <a:rPr lang="en-US" altLang="zh-TW" dirty="0" smtClean="0"/>
              <a:t>		}</a:t>
            </a:r>
          </a:p>
          <a:p>
            <a:r>
              <a:rPr lang="en-US" altLang="zh-TW" dirty="0" smtClean="0"/>
              <a:t>	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	double avg[2] = {0.0,0.0};</a:t>
            </a:r>
          </a:p>
          <a:p>
            <a:r>
              <a:rPr lang="en-US" altLang="zh-TW" dirty="0" smtClean="0"/>
              <a:t>	//</a:t>
            </a:r>
            <a:r>
              <a:rPr lang="zh-TW" altLang="en-US" dirty="0" smtClean="0"/>
              <a:t>算平均</a:t>
            </a:r>
          </a:p>
          <a:p>
            <a:r>
              <a:rPr lang="zh-TW" altLang="en-US" dirty="0" smtClean="0"/>
              <a:t>	</a:t>
            </a:r>
            <a:r>
              <a:rPr lang="en-US" altLang="zh-TW" dirty="0" smtClean="0"/>
              <a:t>for (int j=0; j &lt; CLASS; j++ )</a:t>
            </a:r>
          </a:p>
          <a:p>
            <a:r>
              <a:rPr lang="en-US" altLang="zh-TW" dirty="0" smtClean="0"/>
              <a:t>	{</a:t>
            </a:r>
          </a:p>
          <a:p>
            <a:r>
              <a:rPr lang="en-US" altLang="zh-TW" dirty="0" smtClean="0"/>
              <a:t>		for (int i=0; i &lt; STUDENT; i++ )</a:t>
            </a:r>
          </a:p>
          <a:p>
            <a:r>
              <a:rPr lang="en-US" altLang="zh-TW" dirty="0" smtClean="0"/>
              <a:t>		{</a:t>
            </a:r>
          </a:p>
          <a:p>
            <a:r>
              <a:rPr lang="en-US" altLang="zh-TW" dirty="0" smtClean="0"/>
              <a:t>		    avg[j]+=score[j][i];</a:t>
            </a:r>
          </a:p>
          <a:p>
            <a:r>
              <a:rPr lang="en-US" altLang="zh-TW" dirty="0" smtClean="0"/>
              <a:t>		}</a:t>
            </a:r>
          </a:p>
          <a:p>
            <a:r>
              <a:rPr lang="en-US" altLang="zh-TW" dirty="0" smtClean="0"/>
              <a:t>	}</a:t>
            </a:r>
          </a:p>
          <a:p>
            <a:r>
              <a:rPr lang="en-US" altLang="zh-TW" dirty="0" smtClean="0"/>
              <a:t>	avg[0]/=3;</a:t>
            </a:r>
          </a:p>
          <a:p>
            <a:r>
              <a:rPr lang="en-US" altLang="zh-TW" dirty="0" smtClean="0"/>
              <a:t>	avg[1]/=3;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cout&lt;&lt;"The average of class 1 is "&lt;&lt;avg[0]&lt;&lt;endl;</a:t>
            </a:r>
          </a:p>
          <a:p>
            <a:r>
              <a:rPr lang="en-US" altLang="zh-TW" dirty="0" smtClean="0"/>
              <a:t>    cout&lt;&lt;"The average of class 2 is "&lt;&lt;avg[1]&lt;&lt;endl;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if (avg[0]&gt;avg[1])</a:t>
            </a:r>
          </a:p>
          <a:p>
            <a:r>
              <a:rPr lang="en-US" altLang="zh-TW" dirty="0" smtClean="0"/>
              <a:t>        cout&lt;&lt;"Class 1 is better"&lt;&lt;endl;</a:t>
            </a:r>
          </a:p>
          <a:p>
            <a:r>
              <a:rPr lang="en-US" altLang="zh-TW" dirty="0" smtClean="0"/>
              <a:t>    else</a:t>
            </a:r>
          </a:p>
          <a:p>
            <a:r>
              <a:rPr lang="en-US" altLang="zh-TW" dirty="0" smtClean="0"/>
              <a:t>        cout&lt;&lt;"Class 2 is better"&lt;&lt;endl;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	return 0;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CC312-6DE8-8049-8009-5E025E319039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2468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#include &lt;iostream&gt;</a:t>
            </a:r>
          </a:p>
          <a:p>
            <a:r>
              <a:rPr lang="en-US" altLang="zh-TW" dirty="0" smtClean="0"/>
              <a:t>#include &lt;iomanip&gt;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using namespace std;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int main()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int M1[3][3],M2[3][3],M3[3][3];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cout &lt;&lt; "Please enter M1 : ";</a:t>
            </a:r>
          </a:p>
          <a:p>
            <a:r>
              <a:rPr lang="en-US" altLang="zh-TW" dirty="0" smtClean="0"/>
              <a:t>    for (int i=0; i&lt;3;i++){</a:t>
            </a:r>
          </a:p>
          <a:p>
            <a:r>
              <a:rPr lang="en-US" altLang="zh-TW" dirty="0" smtClean="0"/>
              <a:t>        for (int j=0; j&lt;3;j++){</a:t>
            </a:r>
          </a:p>
          <a:p>
            <a:r>
              <a:rPr lang="en-US" altLang="zh-TW" dirty="0" smtClean="0"/>
              <a:t>            cin&gt;&gt;M1[i][j];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cout &lt;&lt; "Please enter M2 : ";</a:t>
            </a:r>
          </a:p>
          <a:p>
            <a:r>
              <a:rPr lang="en-US" altLang="zh-TW" dirty="0" smtClean="0"/>
              <a:t>    for (int i=0; i&lt;3;i++){</a:t>
            </a:r>
          </a:p>
          <a:p>
            <a:r>
              <a:rPr lang="en-US" altLang="zh-TW" dirty="0" smtClean="0"/>
              <a:t>        for (int j=0; j&lt;3;j++){</a:t>
            </a:r>
          </a:p>
          <a:p>
            <a:r>
              <a:rPr lang="en-US" altLang="zh-TW" dirty="0" smtClean="0"/>
              <a:t>            cin&gt;&gt;M2[i][j];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for (int i=0; i&lt;3;i++){</a:t>
            </a:r>
          </a:p>
          <a:p>
            <a:r>
              <a:rPr lang="en-US" altLang="zh-TW" dirty="0" smtClean="0"/>
              <a:t>        for (int j=0; j&lt;3;j++){</a:t>
            </a:r>
          </a:p>
          <a:p>
            <a:r>
              <a:rPr lang="en-US" altLang="zh-TW" dirty="0" smtClean="0"/>
              <a:t>            M3[i][j]=M1[i][0]*M2[0][j]+M1[i][1]*M2[1][j]+M1[i][2]*M2[2][j];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cout &lt;&lt; "M1 X M2 = "&lt;&lt;endl;;</a:t>
            </a:r>
          </a:p>
          <a:p>
            <a:r>
              <a:rPr lang="en-US" altLang="zh-TW" dirty="0" smtClean="0"/>
              <a:t>    for (int i=0; i&lt;3;i++){</a:t>
            </a:r>
          </a:p>
          <a:p>
            <a:r>
              <a:rPr lang="en-US" altLang="zh-TW" dirty="0" smtClean="0"/>
              <a:t>        for (int j=0; j&lt;3;j++){</a:t>
            </a:r>
          </a:p>
          <a:p>
            <a:r>
              <a:rPr lang="en-US" altLang="zh-TW" dirty="0" smtClean="0"/>
              <a:t>            cout&lt;&lt;setw(5)&lt;&lt;M3[i][j];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  cout&lt;&lt;endl;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	return 0;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CC312-6DE8-8049-8009-5E025E319039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45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C1A01A-F722-124D-9CFE-37571D357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78884C-066E-834D-BCC5-D467BE1A7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441C91-2368-8E47-9E12-29269039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9A74FA-7BFE-EA46-8F6E-4AD3D0E5C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60AAFE-803D-8E4B-99C9-A95EB80F3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140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2080D4-BDD5-0143-B757-84847312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DA47486-A23A-1147-AEE8-192533171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B2E078-A731-1941-86AA-DED59ED6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91F3AB-97E5-A94C-AA64-97E93C836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CEF486-33E3-8B41-9EEA-84FA3630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03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38E666F-88C1-9846-BCC0-2A2FB4042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13066B-564D-4448-BC49-B957482F8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191444-F8B2-7F40-A801-EC424090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40B3C2-0C27-6A40-A36A-3D99744A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CCC068-EE47-1F42-9513-8273A2001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0126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17BC1-8034-FD48-983D-4DFA2F48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1A75A8-B5E7-0D42-9BD6-CD8CDE429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A387B2-DCE5-6D49-83E0-EF19878A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ADF68-CDBB-4A4B-8463-17954277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7EF946-3E79-4F42-ABA3-948D178B0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6818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0100C-98A9-0C49-9DE4-7EA607156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2A86604-31A5-BC46-92E8-D0D23538F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A8D299-5CEE-F444-99C4-1334A197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45E203-E001-8045-B175-0BF54008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6EC9BD-5ED2-6C49-BCD5-9A67CC08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460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B65FF-03F9-0C46-B47A-2A8F30F2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917164-80FD-EC41-B151-5424555A0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55F8381-8C63-7842-B32F-7E16D1EF8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15DE25-DE40-4547-8F41-F2D6614DB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BBFF25-6AF3-F24E-94A5-0CEA5C28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B7E207D-8C25-7045-A7AF-23EAAFF39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28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159CA8-2AFE-7C4A-89D2-203BA679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9E3874-6BA6-8C4B-BFEC-C51B43218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DCF1B5-0F34-DA4E-8569-1FE114037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4917D58-929F-DC44-A056-99A111E9C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3E91199-AE6D-F247-A7C1-0A714CA86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AA2555E-AFA2-484B-B7F0-BB80EF334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BA4975-9DFD-C34E-84C4-6420516F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DE886F6-7AD0-7942-8B37-CA3C46001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916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92624C-6D2D-A544-85BB-9C093E08D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A627D05-0C39-D54D-BB14-6CDDCD885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D2A58B0-2FC3-B44A-B0E2-7C4A717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F074DC-B8A4-F246-B07E-F8C2F64B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8264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ECDD480-9FC0-8D46-8855-E0E355767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76A118E-2E54-DE49-AED0-04229712B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7363C4-D944-A942-81ED-61F8C2A3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3096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2923CA-22F1-F148-AAA4-6BA9D8A5D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CC7682-DD6E-D64D-817C-FF70A7061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E064BFC-BF82-354C-A812-E343D940A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9989A9-4498-3E42-BBF6-B78810C5E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491D05E-E9DE-B449-8875-C929642E3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F79345-5AEC-B643-A826-682127BC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883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B7E202-0B17-3443-9A14-F2C26F4A4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6CAB04D-DA23-4045-AEEB-82DF9CFA92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8B2680-6710-B040-A217-A0F6484B4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BA7BC33-E803-3648-BADD-C9C9C06F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C34192D-5F57-5742-92B1-0B9CDF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BA3AEF2-EB56-3040-98A8-45717C6C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831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653563D-E72A-BC4B-A877-3F83E41BD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9B49F4-727A-664F-A13B-BDF15F61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1AEC8A-CAA0-ED4D-B12F-F30603093F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0E25704F-9359-C244-8E59-C59A014090E0}" type="datetimeFigureOut">
              <a:rPr kumimoji="1" lang="zh-TW" altLang="en-US" smtClean="0"/>
              <a:pPr/>
              <a:t>2019/12/9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A957AE-9DD9-8B44-971B-AF67FE12C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B9C625-A1C2-9043-A59C-F6AE23288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000430E7-E8EC-2D4F-9C8E-11E4FCB04E3E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124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hysicsacademy.weebly.com/logarithmic-tabl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202E2EA-8EE7-1440-80F2-9DEA53D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620"/>
            <a:ext cx="12192001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7B2624C-F86C-8342-8785-FB58CB6630A7}"/>
              </a:ext>
            </a:extLst>
          </p:cNvPr>
          <p:cNvSpPr/>
          <p:nvPr/>
        </p:nvSpPr>
        <p:spPr>
          <a:xfrm>
            <a:off x="0" y="7620"/>
            <a:ext cx="12192001" cy="6858000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777AB48-CDD4-DA4F-81FF-C179BE98E114}"/>
              </a:ext>
            </a:extLst>
          </p:cNvPr>
          <p:cNvSpPr/>
          <p:nvPr/>
        </p:nvSpPr>
        <p:spPr>
          <a:xfrm>
            <a:off x="3323164" y="2914357"/>
            <a:ext cx="5545671" cy="1044525"/>
          </a:xfrm>
          <a:prstGeom prst="roundRect">
            <a:avLst/>
          </a:prstGeom>
          <a:solidFill>
            <a:schemeClr val="tx1">
              <a:alpha val="69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8387855-35B1-2144-8CC5-E103501437F7}"/>
              </a:ext>
            </a:extLst>
          </p:cNvPr>
          <p:cNvSpPr txBox="1"/>
          <p:nvPr/>
        </p:nvSpPr>
        <p:spPr>
          <a:xfrm>
            <a:off x="3544567" y="2265149"/>
            <a:ext cx="510286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 </a:t>
            </a:r>
            <a:r>
              <a:rPr kumimoji="1" lang="zh-CN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基礎程式設計班</a:t>
            </a:r>
            <a:endParaRPr kumimoji="1" lang="zh-TW" altLang="en-US" sz="3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C43AE2-7DFC-B245-AFC1-7DEEAFE9EFE7}"/>
              </a:ext>
            </a:extLst>
          </p:cNvPr>
          <p:cNvSpPr txBox="1"/>
          <p:nvPr/>
        </p:nvSpPr>
        <p:spPr>
          <a:xfrm>
            <a:off x="3756658" y="3105834"/>
            <a:ext cx="467868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陣列</a:t>
            </a:r>
            <a:endParaRPr kumimoji="1" lang="zh-TW" altLang="en-US" sz="36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9D31CCF-C437-EE49-A63E-F45518DB779C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528E2F-6AE1-C24A-AC68-292163ECB656}"/>
              </a:ext>
            </a:extLst>
          </p:cNvPr>
          <p:cNvSpPr txBox="1"/>
          <p:nvPr/>
        </p:nvSpPr>
        <p:spPr>
          <a:xfrm>
            <a:off x="5618944" y="4019169"/>
            <a:ext cx="95410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47C232-D231-4749-BE0E-80091BFCD985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3124714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BFFB8F7F-A47F-904D-977F-E942A00D7A60}"/>
              </a:ext>
            </a:extLst>
          </p:cNvPr>
          <p:cNvSpPr/>
          <p:nvPr/>
        </p:nvSpPr>
        <p:spPr>
          <a:xfrm>
            <a:off x="3789622" y="3795598"/>
            <a:ext cx="4612756" cy="1979719"/>
          </a:xfrm>
          <a:prstGeom prst="round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zh-TW" sz="2800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int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score[5];</a:t>
            </a:r>
          </a:p>
          <a:p>
            <a:pPr lvl="1">
              <a:defRPr/>
            </a:pP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for(</a:t>
            </a:r>
            <a:r>
              <a:rPr lang="en-US" altLang="zh-TW" sz="2800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int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800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i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=0;i</a:t>
            </a:r>
            <a:r>
              <a:rPr lang="en-US" altLang="zh-TW" sz="2800" dirty="0">
                <a:solidFill>
                  <a:srgbClr val="FF0000"/>
                </a:solidFill>
                <a:latin typeface="Helvetica" pitchFamily="2" charset="0"/>
                <a:ea typeface="Adobe 繁黑體 Std B" pitchFamily="34" charset="-120"/>
              </a:rPr>
              <a:t>&lt;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5;i++){</a:t>
            </a:r>
          </a:p>
          <a:p>
            <a:pPr lvl="1">
              <a:defRPr/>
            </a:pP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	</a:t>
            </a:r>
            <a:r>
              <a:rPr lang="en-US" altLang="zh-TW" sz="2800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cin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&gt;&gt; score[</a:t>
            </a:r>
            <a:r>
              <a:rPr lang="en-US" altLang="zh-TW" sz="2800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i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];</a:t>
            </a:r>
          </a:p>
          <a:p>
            <a:pPr lvl="1">
              <a:defRPr/>
            </a:pP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}</a:t>
            </a:r>
          </a:p>
        </p:txBody>
      </p:sp>
      <p:sp>
        <p:nvSpPr>
          <p:cNvPr id="11" name="不規則四邊形 10">
            <a:extLst>
              <a:ext uri="{FF2B5EF4-FFF2-40B4-BE49-F238E27FC236}">
                <a16:creationId xmlns:a16="http://schemas.microsoft.com/office/drawing/2014/main" id="{4EF5F3E6-4EA3-3748-B731-7238262C2DFE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2C7D51-3A5E-404A-81ED-26AE86D88A71}"/>
              </a:ext>
            </a:extLst>
          </p:cNvPr>
          <p:cNvSpPr/>
          <p:nvPr/>
        </p:nvSpPr>
        <p:spPr>
          <a:xfrm>
            <a:off x="5299146" y="154021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陣列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8CA8BD-8E13-5546-8868-75FA8143E80D}"/>
              </a:ext>
            </a:extLst>
          </p:cNvPr>
          <p:cNvSpPr/>
          <p:nvPr/>
        </p:nvSpPr>
        <p:spPr>
          <a:xfrm>
            <a:off x="3550850" y="1929912"/>
            <a:ext cx="5090298" cy="1132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通常會搭配</a:t>
            </a: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for</a:t>
            </a: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迴圈來操作索引值</a:t>
            </a: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索引值範圍</a:t>
            </a: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:</a:t>
            </a: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0</a:t>
            </a:r>
            <a:r>
              <a:rPr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→長度</a:t>
            </a:r>
            <a:r>
              <a:rPr lang="en-US" altLang="zh-TW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-1</a:t>
            </a:r>
            <a:endParaRPr lang="zh-TW" altLang="en-US" sz="24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856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3746638" y="148536"/>
            <a:ext cx="46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陣列名稱與索引值的意義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653DD13-7F28-C34F-9D78-ADB2D06CE70E}"/>
              </a:ext>
            </a:extLst>
          </p:cNvPr>
          <p:cNvSpPr/>
          <p:nvPr/>
        </p:nvSpPr>
        <p:spPr>
          <a:xfrm>
            <a:off x="5542002" y="4478016"/>
            <a:ext cx="295465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索引值代表距離開頭有多遠</a:t>
            </a:r>
            <a:endParaRPr lang="zh-TW" altLang="en-US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EBED31-4921-364E-AACE-3D5035AAB154}"/>
              </a:ext>
            </a:extLst>
          </p:cNvPr>
          <p:cNvSpPr/>
          <p:nvPr/>
        </p:nvSpPr>
        <p:spPr>
          <a:xfrm>
            <a:off x="1838565" y="5737730"/>
            <a:ext cx="308764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score</a:t>
            </a:r>
            <a:r>
              <a:rPr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代表開頭的記憶體位置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42339F6-6E7B-0A40-B93E-A212DA24C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401729"/>
              </p:ext>
            </p:extLst>
          </p:nvPr>
        </p:nvGraphicFramePr>
        <p:xfrm>
          <a:off x="2268560" y="5073870"/>
          <a:ext cx="7654875" cy="4572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30975">
                  <a:extLst>
                    <a:ext uri="{9D8B030D-6E8A-4147-A177-3AD203B41FA5}">
                      <a16:colId xmlns:a16="http://schemas.microsoft.com/office/drawing/2014/main" val="1387099405"/>
                    </a:ext>
                  </a:extLst>
                </a:gridCol>
                <a:gridCol w="1530975">
                  <a:extLst>
                    <a:ext uri="{9D8B030D-6E8A-4147-A177-3AD203B41FA5}">
                      <a16:colId xmlns:a16="http://schemas.microsoft.com/office/drawing/2014/main" val="2770265974"/>
                    </a:ext>
                  </a:extLst>
                </a:gridCol>
                <a:gridCol w="1530975">
                  <a:extLst>
                    <a:ext uri="{9D8B030D-6E8A-4147-A177-3AD203B41FA5}">
                      <a16:colId xmlns:a16="http://schemas.microsoft.com/office/drawing/2014/main" val="1163909599"/>
                    </a:ext>
                  </a:extLst>
                </a:gridCol>
                <a:gridCol w="1530975">
                  <a:extLst>
                    <a:ext uri="{9D8B030D-6E8A-4147-A177-3AD203B41FA5}">
                      <a16:colId xmlns:a16="http://schemas.microsoft.com/office/drawing/2014/main" val="3670146713"/>
                    </a:ext>
                  </a:extLst>
                </a:gridCol>
                <a:gridCol w="1530975">
                  <a:extLst>
                    <a:ext uri="{9D8B030D-6E8A-4147-A177-3AD203B41FA5}">
                      <a16:colId xmlns:a16="http://schemas.microsoft.com/office/drawing/2014/main" val="176234703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dirty="0"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score</a:t>
                      </a:r>
                      <a:r>
                        <a:rPr lang="en-US" altLang="zh-TW" sz="2000" dirty="0">
                          <a:solidFill>
                            <a:schemeClr val="accent2"/>
                          </a:solidFill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[0]</a:t>
                      </a:r>
                      <a:endParaRPr lang="zh-TW" altLang="en-US" sz="2000" dirty="0">
                        <a:solidFill>
                          <a:schemeClr val="accent2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score</a:t>
                      </a:r>
                      <a:r>
                        <a:rPr lang="en-US" altLang="zh-TW" sz="2000" dirty="0">
                          <a:solidFill>
                            <a:schemeClr val="accent2"/>
                          </a:solidFill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[1]</a:t>
                      </a:r>
                      <a:endParaRPr lang="zh-TW" altLang="en-US" sz="2000" dirty="0">
                        <a:solidFill>
                          <a:schemeClr val="accent2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score</a:t>
                      </a:r>
                      <a:r>
                        <a:rPr lang="en-US" altLang="zh-TW" sz="2000" dirty="0">
                          <a:solidFill>
                            <a:schemeClr val="accent2"/>
                          </a:solidFill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[2]</a:t>
                      </a:r>
                      <a:endParaRPr lang="zh-TW" altLang="en-US" sz="2000" dirty="0">
                        <a:solidFill>
                          <a:schemeClr val="accent2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score</a:t>
                      </a:r>
                      <a:r>
                        <a:rPr lang="en-US" altLang="zh-TW" sz="2000" dirty="0">
                          <a:solidFill>
                            <a:schemeClr val="accent2"/>
                          </a:solidFill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[3]</a:t>
                      </a:r>
                      <a:endParaRPr lang="zh-TW" altLang="en-US" sz="2000" dirty="0">
                        <a:solidFill>
                          <a:schemeClr val="accent2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score</a:t>
                      </a:r>
                      <a:r>
                        <a:rPr lang="en-US" altLang="zh-TW" sz="2000" dirty="0">
                          <a:solidFill>
                            <a:schemeClr val="accent2"/>
                          </a:solidFill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[4]</a:t>
                      </a:r>
                      <a:endParaRPr lang="zh-TW" altLang="en-US" sz="2000" dirty="0">
                        <a:solidFill>
                          <a:schemeClr val="accent2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776382"/>
                  </a:ext>
                </a:extLst>
              </a:tr>
            </a:tbl>
          </a:graphicData>
        </a:graphic>
      </p:graphicFrame>
      <p:sp>
        <p:nvSpPr>
          <p:cNvPr id="18" name="圓角矩形 17">
            <a:extLst>
              <a:ext uri="{FF2B5EF4-FFF2-40B4-BE49-F238E27FC236}">
                <a16:creationId xmlns:a16="http://schemas.microsoft.com/office/drawing/2014/main" id="{AEF63531-E170-3146-8B22-98C6B1436F67}"/>
              </a:ext>
            </a:extLst>
          </p:cNvPr>
          <p:cNvSpPr/>
          <p:nvPr/>
        </p:nvSpPr>
        <p:spPr>
          <a:xfrm>
            <a:off x="3624804" y="1784465"/>
            <a:ext cx="4942390" cy="983740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05F04A19-FB1E-8448-88A4-7AEBA5619069}"/>
              </a:ext>
            </a:extLst>
          </p:cNvPr>
          <p:cNvSpPr/>
          <p:nvPr/>
        </p:nvSpPr>
        <p:spPr>
          <a:xfrm>
            <a:off x="5288452" y="1451250"/>
            <a:ext cx="1615095" cy="67022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46E6BBF-1375-DA41-B398-AFA49102756A}"/>
              </a:ext>
            </a:extLst>
          </p:cNvPr>
          <p:cNvSpPr/>
          <p:nvPr/>
        </p:nvSpPr>
        <p:spPr>
          <a:xfrm>
            <a:off x="5388113" y="155553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陣列名稱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628D161-2636-F247-ABEA-2D1049F4A6DE}"/>
              </a:ext>
            </a:extLst>
          </p:cNvPr>
          <p:cNvSpPr/>
          <p:nvPr/>
        </p:nvSpPr>
        <p:spPr>
          <a:xfrm>
            <a:off x="3951822" y="2187740"/>
            <a:ext cx="4288353" cy="497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表示陣列所在記憶體空間的起始位址</a:t>
            </a: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A51C07A4-9D61-AF42-86DC-98CFB22EA811}"/>
              </a:ext>
            </a:extLst>
          </p:cNvPr>
          <p:cNvSpPr/>
          <p:nvPr/>
        </p:nvSpPr>
        <p:spPr>
          <a:xfrm>
            <a:off x="3624804" y="3214546"/>
            <a:ext cx="4942390" cy="983740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B452C5C8-7506-B847-A9DD-5400C34A9DC0}"/>
              </a:ext>
            </a:extLst>
          </p:cNvPr>
          <p:cNvSpPr/>
          <p:nvPr/>
        </p:nvSpPr>
        <p:spPr>
          <a:xfrm>
            <a:off x="5288452" y="2881331"/>
            <a:ext cx="1615095" cy="67022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6D7AD4-0E25-A04E-A110-E9439C6B417F}"/>
              </a:ext>
            </a:extLst>
          </p:cNvPr>
          <p:cNvSpPr/>
          <p:nvPr/>
        </p:nvSpPr>
        <p:spPr>
          <a:xfrm>
            <a:off x="5542002" y="298561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索引值</a:t>
            </a:r>
            <a:endParaRPr lang="zh-TW" altLang="en-US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3518721-5ECC-AA49-9249-1E0FF2247740}"/>
              </a:ext>
            </a:extLst>
          </p:cNvPr>
          <p:cNvSpPr/>
          <p:nvPr/>
        </p:nvSpPr>
        <p:spPr>
          <a:xfrm>
            <a:off x="4208302" y="3617821"/>
            <a:ext cx="3775393" cy="497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表示該元素距離陣列開頭有多遠</a:t>
            </a:r>
          </a:p>
        </p:txBody>
      </p:sp>
    </p:spTree>
    <p:extLst>
      <p:ext uri="{BB962C8B-B14F-4D97-AF65-F5344CB8AC3E}">
        <p14:creationId xmlns:p14="http://schemas.microsoft.com/office/powerpoint/2010/main" val="1109542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5299146" y="154021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注意事項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F9723E2D-D755-0F44-8270-E87684FDCB7F}"/>
              </a:ext>
            </a:extLst>
          </p:cNvPr>
          <p:cNvSpPr/>
          <p:nvPr/>
        </p:nvSpPr>
        <p:spPr>
          <a:xfrm>
            <a:off x="2573508" y="1985666"/>
            <a:ext cx="7044984" cy="511611"/>
          </a:xfrm>
          <a:prstGeom prst="round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zh-TW" sz="2400" b="1" dirty="0" err="1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int</a:t>
            </a:r>
            <a:r>
              <a:rPr lang="zh-TW" altLang="en-US" sz="2400" b="1" dirty="0">
                <a:solidFill>
                  <a:srgbClr val="56A828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400" b="1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arr</a:t>
            </a:r>
            <a:r>
              <a:rPr lang="en-US" altLang="zh-TW" sz="2400" b="1" dirty="0">
                <a:solidFill>
                  <a:schemeClr val="accent2"/>
                </a:solidFill>
                <a:latin typeface="Helvetica" pitchFamily="2" charset="0"/>
                <a:ea typeface="Adobe 繁黑體 Std B" pitchFamily="34" charset="-120"/>
              </a:rPr>
              <a:t>[3]</a:t>
            </a:r>
            <a:r>
              <a:rPr lang="zh-TW" altLang="en-US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=</a:t>
            </a:r>
            <a:r>
              <a:rPr lang="zh-TW" altLang="en-US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{1,2,3};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971784A-9E8C-9841-A7D5-4AAF5FE563AB}"/>
              </a:ext>
            </a:extLst>
          </p:cNvPr>
          <p:cNvSpPr/>
          <p:nvPr/>
        </p:nvSpPr>
        <p:spPr>
          <a:xfrm>
            <a:off x="2573506" y="2746382"/>
            <a:ext cx="7044984" cy="565719"/>
          </a:xfrm>
          <a:prstGeom prst="round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zh-TW" sz="2400" b="1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cout</a:t>
            </a: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&lt;&lt; </a:t>
            </a:r>
            <a:r>
              <a:rPr lang="en-US" altLang="zh-TW" sz="2400" b="1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arr</a:t>
            </a: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[3]; //4289318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FF4DB9B-C8A9-0442-83EA-76C3A4886CC0}"/>
              </a:ext>
            </a:extLst>
          </p:cNvPr>
          <p:cNvSpPr/>
          <p:nvPr/>
        </p:nvSpPr>
        <p:spPr>
          <a:xfrm>
            <a:off x="2559939" y="4113028"/>
            <a:ext cx="7044984" cy="1095511"/>
          </a:xfrm>
          <a:prstGeom prst="round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zh-TW" sz="2000" b="1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int</a:t>
            </a:r>
            <a:r>
              <a:rPr lang="zh-TW" altLang="en-US" sz="20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arr_1[3]</a:t>
            </a:r>
            <a:r>
              <a:rPr lang="zh-TW" altLang="en-US" sz="20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=</a:t>
            </a:r>
            <a:r>
              <a:rPr lang="zh-TW" altLang="en-US" sz="20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{1,2,3};</a:t>
            </a:r>
          </a:p>
          <a:p>
            <a:pPr lvl="1">
              <a:defRPr/>
            </a:pPr>
            <a:r>
              <a:rPr lang="en-US" altLang="zh-TW" sz="2000" b="1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Int</a:t>
            </a:r>
            <a:r>
              <a:rPr lang="zh-TW" altLang="en-US" sz="20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arr_2[3];</a:t>
            </a:r>
          </a:p>
          <a:p>
            <a:pPr lvl="1">
              <a:defRPr/>
            </a:pPr>
            <a:r>
              <a:rPr lang="en-US" altLang="zh-TW" sz="2000" b="1" dirty="0">
                <a:solidFill>
                  <a:schemeClr val="accent2"/>
                </a:solidFill>
                <a:latin typeface="Helvetica" pitchFamily="2" charset="0"/>
                <a:ea typeface="Adobe 繁黑體 Std B" pitchFamily="34" charset="-120"/>
              </a:rPr>
              <a:t>arr_2 = arr_1</a:t>
            </a:r>
            <a:r>
              <a:rPr lang="en-US" altLang="zh-TW" sz="2000" b="1" dirty="0">
                <a:solidFill>
                  <a:srgbClr val="FF0000"/>
                </a:solidFill>
                <a:latin typeface="Helvetica" pitchFamily="2" charset="0"/>
                <a:ea typeface="Adobe 繁黑體 Std B" pitchFamily="34" charset="-120"/>
              </a:rPr>
              <a:t>;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8B0F4CC-F89E-764B-8E9F-32E4206B8FC8}"/>
              </a:ext>
            </a:extLst>
          </p:cNvPr>
          <p:cNvSpPr/>
          <p:nvPr/>
        </p:nvSpPr>
        <p:spPr>
          <a:xfrm>
            <a:off x="8575574" y="4561661"/>
            <a:ext cx="646332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錯誤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86225A0E-CA76-0444-9E27-80AFBB4D9225}"/>
              </a:ext>
            </a:extLst>
          </p:cNvPr>
          <p:cNvSpPr/>
          <p:nvPr/>
        </p:nvSpPr>
        <p:spPr>
          <a:xfrm>
            <a:off x="2559939" y="5392571"/>
            <a:ext cx="7044984" cy="1077710"/>
          </a:xfrm>
          <a:prstGeom prst="round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zh-TW" sz="20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for(</a:t>
            </a:r>
            <a:r>
              <a:rPr lang="en-US" altLang="zh-TW" sz="2000" b="1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int</a:t>
            </a:r>
            <a:r>
              <a:rPr lang="en-US" altLang="zh-TW" sz="20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000" b="1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i</a:t>
            </a:r>
            <a:r>
              <a:rPr lang="en-US" altLang="zh-TW" sz="20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=0;i&lt;3;i++){</a:t>
            </a:r>
          </a:p>
          <a:p>
            <a:pPr lvl="1">
              <a:defRPr/>
            </a:pPr>
            <a:r>
              <a:rPr lang="en-US" altLang="zh-TW" sz="20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	arr_2[</a:t>
            </a:r>
            <a:r>
              <a:rPr lang="en-US" altLang="zh-TW" sz="2000" b="1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i</a:t>
            </a:r>
            <a:r>
              <a:rPr lang="en-US" altLang="zh-TW" sz="20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] = arr_1[</a:t>
            </a:r>
            <a:r>
              <a:rPr lang="en-US" altLang="zh-TW" sz="2000" b="1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i</a:t>
            </a:r>
            <a:r>
              <a:rPr lang="en-US" altLang="zh-TW" sz="20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];</a:t>
            </a:r>
          </a:p>
          <a:p>
            <a:pPr lvl="1">
              <a:defRPr/>
            </a:pPr>
            <a:r>
              <a:rPr lang="en-US" altLang="zh-TW" sz="20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969D18-DF3B-1F46-8A63-B91B5522B858}"/>
              </a:ext>
            </a:extLst>
          </p:cNvPr>
          <p:cNvSpPr/>
          <p:nvPr/>
        </p:nvSpPr>
        <p:spPr>
          <a:xfrm>
            <a:off x="8575574" y="5648445"/>
            <a:ext cx="646332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正去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07DBBD-D32E-6D4A-B489-55190A978852}"/>
              </a:ext>
            </a:extLst>
          </p:cNvPr>
          <p:cNvSpPr/>
          <p:nvPr/>
        </p:nvSpPr>
        <p:spPr>
          <a:xfrm>
            <a:off x="3188823" y="1451993"/>
            <a:ext cx="58143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不檢查索引值，可能讀取到陣列外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9F002BB-C741-6748-A9BD-EEFCE5E46C64}"/>
              </a:ext>
            </a:extLst>
          </p:cNvPr>
          <p:cNvSpPr/>
          <p:nvPr/>
        </p:nvSpPr>
        <p:spPr>
          <a:xfrm>
            <a:off x="3695340" y="3529409"/>
            <a:ext cx="4801314" cy="578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陣列名稱之間不能互相指定或比較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206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4707640" y="154021"/>
            <a:ext cx="30091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Example Code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42E6EB49-D7F0-7243-9614-DCF113DCEC1A}"/>
              </a:ext>
            </a:extLst>
          </p:cNvPr>
          <p:cNvSpPr/>
          <p:nvPr/>
        </p:nvSpPr>
        <p:spPr>
          <a:xfrm>
            <a:off x="1823784" y="2302046"/>
            <a:ext cx="8544424" cy="2213113"/>
          </a:xfrm>
          <a:prstGeom prst="roundRect">
            <a:avLst/>
          </a:prstGeom>
          <a:noFill/>
          <a:ln w="38100">
            <a:solidFill>
              <a:srgbClr val="944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831816C-6D7E-AD46-86B5-19ED74A5C0D9}"/>
              </a:ext>
            </a:extLst>
          </p:cNvPr>
          <p:cNvSpPr/>
          <p:nvPr/>
        </p:nvSpPr>
        <p:spPr>
          <a:xfrm>
            <a:off x="5261824" y="2016989"/>
            <a:ext cx="166834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Mission</a:t>
            </a:r>
            <a:endParaRPr lang="zh-TW" altLang="en-US" sz="28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DA83DD-9C50-1548-8352-088EB7BA64DE}"/>
              </a:ext>
            </a:extLst>
          </p:cNvPr>
          <p:cNvSpPr/>
          <p:nvPr/>
        </p:nvSpPr>
        <p:spPr>
          <a:xfrm>
            <a:off x="2059640" y="2842357"/>
            <a:ext cx="8072712" cy="1132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Create an array which is composed of 1,2,3……100</a:t>
            </a: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 array to accommodate ten float</a:t>
            </a:r>
          </a:p>
        </p:txBody>
      </p:sp>
    </p:spTree>
    <p:extLst>
      <p:ext uri="{BB962C8B-B14F-4D97-AF65-F5344CB8AC3E}">
        <p14:creationId xmlns:p14="http://schemas.microsoft.com/office/powerpoint/2010/main" val="3110225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5159686" y="154021"/>
            <a:ext cx="2105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Practice 1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C3C7727-DA92-B041-8383-8D523D17B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87" y="4413845"/>
            <a:ext cx="6174615" cy="1965974"/>
          </a:xfrm>
          <a:prstGeom prst="rect">
            <a:avLst/>
          </a:prstGeom>
        </p:spPr>
      </p:pic>
      <p:sp>
        <p:nvSpPr>
          <p:cNvPr id="11" name="圓角矩形 10">
            <a:extLst>
              <a:ext uri="{FF2B5EF4-FFF2-40B4-BE49-F238E27FC236}">
                <a16:creationId xmlns:a16="http://schemas.microsoft.com/office/drawing/2014/main" id="{6159849F-886E-5644-93B1-8DD05DAE1FC3}"/>
              </a:ext>
            </a:extLst>
          </p:cNvPr>
          <p:cNvSpPr/>
          <p:nvPr/>
        </p:nvSpPr>
        <p:spPr>
          <a:xfrm>
            <a:off x="2864696" y="1943665"/>
            <a:ext cx="6462601" cy="2184688"/>
          </a:xfrm>
          <a:prstGeom prst="roundRect">
            <a:avLst/>
          </a:prstGeom>
          <a:noFill/>
          <a:ln w="38100">
            <a:solidFill>
              <a:srgbClr val="944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62BB32-9E80-C347-B531-BA0E5E28B637}"/>
              </a:ext>
            </a:extLst>
          </p:cNvPr>
          <p:cNvSpPr/>
          <p:nvPr/>
        </p:nvSpPr>
        <p:spPr>
          <a:xfrm>
            <a:off x="5261824" y="1658173"/>
            <a:ext cx="166834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Mission</a:t>
            </a:r>
            <a:endParaRPr lang="zh-TW" altLang="en-US" sz="2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5CB5B42-B5FB-4C40-A9C8-9EC73795684F}"/>
              </a:ext>
            </a:extLst>
          </p:cNvPr>
          <p:cNvSpPr/>
          <p:nvPr/>
        </p:nvSpPr>
        <p:spPr>
          <a:xfrm>
            <a:off x="3242509" y="2161318"/>
            <a:ext cx="57069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Input：Month and Day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Output：The order of the day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400" i="1" dirty="0"/>
              <a:t>Hint：int days_of_month[12]={31,……}</a:t>
            </a:r>
          </a:p>
        </p:txBody>
      </p:sp>
    </p:spTree>
    <p:extLst>
      <p:ext uri="{BB962C8B-B14F-4D97-AF65-F5344CB8AC3E}">
        <p14:creationId xmlns:p14="http://schemas.microsoft.com/office/powerpoint/2010/main" val="3792004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5159686" y="154021"/>
            <a:ext cx="2105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Practice 2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6159849F-886E-5644-93B1-8DD05DAE1FC3}"/>
              </a:ext>
            </a:extLst>
          </p:cNvPr>
          <p:cNvSpPr/>
          <p:nvPr/>
        </p:nvSpPr>
        <p:spPr>
          <a:xfrm>
            <a:off x="2112486" y="1607266"/>
            <a:ext cx="8199463" cy="2806247"/>
          </a:xfrm>
          <a:prstGeom prst="roundRect">
            <a:avLst/>
          </a:prstGeom>
          <a:noFill/>
          <a:ln w="38100">
            <a:solidFill>
              <a:srgbClr val="944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62BB32-9E80-C347-B531-BA0E5E28B637}"/>
              </a:ext>
            </a:extLst>
          </p:cNvPr>
          <p:cNvSpPr/>
          <p:nvPr/>
        </p:nvSpPr>
        <p:spPr>
          <a:xfrm>
            <a:off x="5261824" y="1345656"/>
            <a:ext cx="166834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Mission</a:t>
            </a:r>
            <a:endParaRPr lang="zh-TW" altLang="en-US" sz="28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359F105-322C-7C4D-82D8-85CC2779A82D}"/>
              </a:ext>
            </a:extLst>
          </p:cNvPr>
          <p:cNvSpPr/>
          <p:nvPr/>
        </p:nvSpPr>
        <p:spPr>
          <a:xfrm>
            <a:off x="2852524" y="1735857"/>
            <a:ext cx="68789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Input：5 score of different students</a:t>
            </a:r>
            <a:endParaRPr lang="en-US" altLang="zh-TW" sz="2400" dirty="0"/>
          </a:p>
          <a:p>
            <a:r>
              <a:rPr lang="zh-TW" altLang="en-US" sz="2400" dirty="0"/>
              <a:t>Output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r>
              <a:rPr lang="en-US" altLang="zh-TW" sz="2400" dirty="0"/>
              <a:t>	</a:t>
            </a:r>
            <a:r>
              <a:rPr lang="zh-TW" altLang="en-US" sz="2400" dirty="0" smtClean="0"/>
              <a:t>E</a:t>
            </a:r>
            <a:r>
              <a:rPr lang="zh-TW" altLang="en-US" sz="2400" dirty="0"/>
              <a:t>ach scor</a:t>
            </a:r>
            <a:r>
              <a:rPr lang="zh-TW" altLang="en-US" sz="2400" dirty="0" smtClean="0"/>
              <a:t>e</a:t>
            </a:r>
            <a:endParaRPr lang="en-US" altLang="zh-TW" sz="2400" dirty="0" smtClean="0"/>
          </a:p>
          <a:p>
            <a:r>
              <a:rPr lang="en-US" altLang="zh-TW" sz="2400" dirty="0"/>
              <a:t>	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v</a:t>
            </a:r>
            <a:r>
              <a:rPr lang="zh-TW" altLang="en-US" sz="2400" dirty="0"/>
              <a:t>erage scor</a:t>
            </a:r>
            <a:r>
              <a:rPr lang="zh-TW" altLang="en-US" sz="2400" dirty="0" smtClean="0"/>
              <a:t>e</a:t>
            </a:r>
            <a:endParaRPr lang="en-US" altLang="zh-TW" sz="2400" dirty="0" smtClean="0"/>
          </a:p>
          <a:p>
            <a:r>
              <a:rPr lang="en-US" altLang="zh-TW" sz="2400" dirty="0"/>
              <a:t>	</a:t>
            </a:r>
            <a:r>
              <a:rPr lang="zh-TW" altLang="en-US" sz="2400" dirty="0" smtClean="0"/>
              <a:t>S</a:t>
            </a:r>
            <a:r>
              <a:rPr lang="zh-TW" altLang="en-US" sz="2400" dirty="0"/>
              <a:t>tandard Deviation (SD</a:t>
            </a:r>
            <a:r>
              <a:rPr lang="zh-TW" altLang="en-US" sz="2400" dirty="0" smtClean="0"/>
              <a:t>)</a:t>
            </a:r>
            <a:endParaRPr lang="en-US" altLang="zh-TW" sz="2400" dirty="0"/>
          </a:p>
          <a:p>
            <a:r>
              <a:rPr lang="en-US" altLang="zh-TW" sz="2400" dirty="0" smtClean="0"/>
              <a:t>	T</a:t>
            </a:r>
            <a:r>
              <a:rPr lang="zh-TW" altLang="en-US" sz="2400" dirty="0" smtClean="0"/>
              <a:t>h</a:t>
            </a:r>
            <a:r>
              <a:rPr lang="zh-TW" altLang="en-US" sz="2400" dirty="0"/>
              <a:t>ose who are below average</a:t>
            </a:r>
            <a:endParaRPr lang="en-US" altLang="zh-TW" sz="2400" dirty="0"/>
          </a:p>
          <a:p>
            <a:r>
              <a:rPr lang="zh-TW" altLang="en-US" sz="2400" i="1" dirty="0"/>
              <a:t>Hint： In &lt;math.h&gt;, a^b=pow(a,b)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DA2C1A14-EB8B-5440-A4FA-8FADB53AE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76" y="4805274"/>
            <a:ext cx="65055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C686474-8708-1646-8D0F-4DE14A396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291" y="4805274"/>
            <a:ext cx="2941732" cy="95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8526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5159686" y="154021"/>
            <a:ext cx="2105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Practice 3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6159849F-886E-5644-93B1-8DD05DAE1FC3}"/>
              </a:ext>
            </a:extLst>
          </p:cNvPr>
          <p:cNvSpPr/>
          <p:nvPr/>
        </p:nvSpPr>
        <p:spPr>
          <a:xfrm>
            <a:off x="2701774" y="1607266"/>
            <a:ext cx="6788446" cy="2594344"/>
          </a:xfrm>
          <a:prstGeom prst="roundRect">
            <a:avLst/>
          </a:prstGeom>
          <a:noFill/>
          <a:ln w="38100">
            <a:solidFill>
              <a:srgbClr val="944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62BB32-9E80-C347-B531-BA0E5E28B637}"/>
              </a:ext>
            </a:extLst>
          </p:cNvPr>
          <p:cNvSpPr/>
          <p:nvPr/>
        </p:nvSpPr>
        <p:spPr>
          <a:xfrm>
            <a:off x="5261824" y="1345656"/>
            <a:ext cx="166834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Mission</a:t>
            </a:r>
            <a:endParaRPr lang="zh-TW" altLang="en-US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49C69F-FF45-FF4F-A5EE-226160817081}"/>
              </a:ext>
            </a:extLst>
          </p:cNvPr>
          <p:cNvSpPr/>
          <p:nvPr/>
        </p:nvSpPr>
        <p:spPr>
          <a:xfrm>
            <a:off x="3164218" y="213048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Input：5 float or double</a:t>
            </a: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Output：The ordered array</a:t>
            </a: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b="1" i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Note： Sorting is critical in algorithm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D04E43F-082A-224D-8014-DD857FFFB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088" y="4724830"/>
            <a:ext cx="8347818" cy="1259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775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5182928" y="17109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二維陣列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FA6C695A-C2A9-E542-BE78-BDD5FC5C276B}"/>
              </a:ext>
            </a:extLst>
          </p:cNvPr>
          <p:cNvSpPr/>
          <p:nvPr/>
        </p:nvSpPr>
        <p:spPr>
          <a:xfrm>
            <a:off x="2573506" y="2507087"/>
            <a:ext cx="7044984" cy="494050"/>
          </a:xfrm>
          <a:prstGeom prst="roundRect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zh-TW" altLang="en-US" sz="2000" b="1" dirty="0">
                <a:solidFill>
                  <a:schemeClr val="accent6">
                    <a:lumMod val="75000"/>
                  </a:schemeClr>
                </a:solidFill>
                <a:latin typeface="Adobe 繁黑體 Std B" pitchFamily="34" charset="-120"/>
                <a:ea typeface="Adobe 繁黑體 Std B" pitchFamily="34" charset="-120"/>
              </a:rPr>
              <a:t>資料型態 </a:t>
            </a: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Adobe 繁黑體 Std B" pitchFamily="34" charset="-120"/>
                <a:ea typeface="Adobe 繁黑體 Std B" pitchFamily="34" charset="-120"/>
              </a:rPr>
              <a:t>陣列名稱</a:t>
            </a:r>
            <a:r>
              <a:rPr lang="en-US" altLang="zh-TW" sz="2000" b="1" dirty="0">
                <a:solidFill>
                  <a:schemeClr val="accent2"/>
                </a:solidFill>
                <a:latin typeface="Adobe 繁黑體 Std B" pitchFamily="34" charset="-120"/>
                <a:ea typeface="Adobe 繁黑體 Std B" pitchFamily="34" charset="-120"/>
              </a:rPr>
              <a:t>[Row]</a:t>
            </a:r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latin typeface="Adobe 繁黑體 Std B" pitchFamily="34" charset="-120"/>
                <a:ea typeface="Adobe 繁黑體 Std B" pitchFamily="34" charset="-120"/>
              </a:rPr>
              <a:t>[Column];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CEA23B9-D6A2-4948-87D2-3B10CE14E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939241"/>
              </p:ext>
            </p:extLst>
          </p:nvPr>
        </p:nvGraphicFramePr>
        <p:xfrm>
          <a:off x="3048000" y="3498670"/>
          <a:ext cx="6096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409240669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27483335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6567488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54647362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60460145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1432319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511194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969449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451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89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413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419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588612"/>
                  </a:ext>
                </a:extLst>
              </a:tr>
            </a:tbl>
          </a:graphicData>
        </a:graphic>
      </p:graphicFrame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896913E-5979-5A4A-917A-3D4497AA8B79}"/>
              </a:ext>
            </a:extLst>
          </p:cNvPr>
          <p:cNvCxnSpPr/>
          <p:nvPr/>
        </p:nvCxnSpPr>
        <p:spPr>
          <a:xfrm>
            <a:off x="2687960" y="3687178"/>
            <a:ext cx="69127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FD776E9-56B0-B844-BF14-C5BB5D59646B}"/>
              </a:ext>
            </a:extLst>
          </p:cNvPr>
          <p:cNvCxnSpPr/>
          <p:nvPr/>
        </p:nvCxnSpPr>
        <p:spPr>
          <a:xfrm>
            <a:off x="2687960" y="4047218"/>
            <a:ext cx="69127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4F836DA-523E-A84A-A81D-DF81B0549188}"/>
              </a:ext>
            </a:extLst>
          </p:cNvPr>
          <p:cNvCxnSpPr/>
          <p:nvPr/>
        </p:nvCxnSpPr>
        <p:spPr>
          <a:xfrm>
            <a:off x="2687960" y="4428838"/>
            <a:ext cx="69127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8185A67-8CF4-5046-A3B1-5FC08C18AF7F}"/>
              </a:ext>
            </a:extLst>
          </p:cNvPr>
          <p:cNvCxnSpPr/>
          <p:nvPr/>
        </p:nvCxnSpPr>
        <p:spPr>
          <a:xfrm>
            <a:off x="2687960" y="4788878"/>
            <a:ext cx="69127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227D9F8F-6445-6E4F-947D-0B0AC01B93C4}"/>
              </a:ext>
            </a:extLst>
          </p:cNvPr>
          <p:cNvCxnSpPr/>
          <p:nvPr/>
        </p:nvCxnSpPr>
        <p:spPr>
          <a:xfrm>
            <a:off x="2687960" y="5127338"/>
            <a:ext cx="69127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B81661E9-53CD-5345-A0E8-D4E69763938C}"/>
              </a:ext>
            </a:extLst>
          </p:cNvPr>
          <p:cNvSpPr/>
          <p:nvPr/>
        </p:nvSpPr>
        <p:spPr>
          <a:xfrm>
            <a:off x="1718383" y="4164160"/>
            <a:ext cx="896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  <a:latin typeface="Adobe 繁黑體 Std B" pitchFamily="34" charset="-120"/>
                <a:ea typeface="Adobe 繁黑體 Std B" pitchFamily="34" charset="-120"/>
              </a:rPr>
              <a:t>Row</a:t>
            </a:r>
            <a:endParaRPr lang="zh-TW" altLang="en-US" sz="2800" dirty="0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3D69CCE7-7AB8-1D46-A8C3-1D8BA0D90B19}"/>
              </a:ext>
            </a:extLst>
          </p:cNvPr>
          <p:cNvCxnSpPr/>
          <p:nvPr/>
        </p:nvCxnSpPr>
        <p:spPr>
          <a:xfrm>
            <a:off x="3408040" y="3399146"/>
            <a:ext cx="0" cy="2035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78EBF4C5-4705-174B-BB82-708BD7C89A7A}"/>
              </a:ext>
            </a:extLst>
          </p:cNvPr>
          <p:cNvCxnSpPr/>
          <p:nvPr/>
        </p:nvCxnSpPr>
        <p:spPr>
          <a:xfrm>
            <a:off x="4200128" y="3407988"/>
            <a:ext cx="0" cy="2035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C5F1D91-4483-D84F-8F77-2A4A4D7CC15A}"/>
              </a:ext>
            </a:extLst>
          </p:cNvPr>
          <p:cNvCxnSpPr/>
          <p:nvPr/>
        </p:nvCxnSpPr>
        <p:spPr>
          <a:xfrm>
            <a:off x="4920208" y="3399146"/>
            <a:ext cx="0" cy="2035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3FF479F-C17C-D044-B9A2-4A0DAAD4B478}"/>
              </a:ext>
            </a:extLst>
          </p:cNvPr>
          <p:cNvCxnSpPr/>
          <p:nvPr/>
        </p:nvCxnSpPr>
        <p:spPr>
          <a:xfrm>
            <a:off x="5712296" y="3407988"/>
            <a:ext cx="0" cy="2035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DC3D7052-F708-274D-BD3A-3FB6406A27AD}"/>
              </a:ext>
            </a:extLst>
          </p:cNvPr>
          <p:cNvCxnSpPr/>
          <p:nvPr/>
        </p:nvCxnSpPr>
        <p:spPr>
          <a:xfrm>
            <a:off x="6504384" y="3375261"/>
            <a:ext cx="0" cy="2035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C4F07EB7-8004-DE4E-8139-2E8252365390}"/>
              </a:ext>
            </a:extLst>
          </p:cNvPr>
          <p:cNvCxnSpPr/>
          <p:nvPr/>
        </p:nvCxnSpPr>
        <p:spPr>
          <a:xfrm>
            <a:off x="7296472" y="3384103"/>
            <a:ext cx="0" cy="2035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E0AB5298-92FC-3544-8D51-4BCB52E7688C}"/>
              </a:ext>
            </a:extLst>
          </p:cNvPr>
          <p:cNvCxnSpPr/>
          <p:nvPr/>
        </p:nvCxnSpPr>
        <p:spPr>
          <a:xfrm>
            <a:off x="7944544" y="3399146"/>
            <a:ext cx="0" cy="2035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C7D7DF24-6550-404A-BC5A-90D16111EDDA}"/>
              </a:ext>
            </a:extLst>
          </p:cNvPr>
          <p:cNvCxnSpPr/>
          <p:nvPr/>
        </p:nvCxnSpPr>
        <p:spPr>
          <a:xfrm>
            <a:off x="8736632" y="3407988"/>
            <a:ext cx="0" cy="2035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4A1C8CF9-71B7-244D-AA42-3F7168953110}"/>
              </a:ext>
            </a:extLst>
          </p:cNvPr>
          <p:cNvSpPr/>
          <p:nvPr/>
        </p:nvSpPr>
        <p:spPr>
          <a:xfrm>
            <a:off x="8944265" y="2979051"/>
            <a:ext cx="1168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0070C0"/>
                </a:solidFill>
              </a:rPr>
              <a:t>Column</a:t>
            </a:r>
            <a:endParaRPr lang="zh-TW" altLang="en-US" sz="2400" b="1" dirty="0">
              <a:solidFill>
                <a:srgbClr val="0070C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84A6066-FB99-924B-A568-8CD21CF24F42}"/>
              </a:ext>
            </a:extLst>
          </p:cNvPr>
          <p:cNvSpPr/>
          <p:nvPr/>
        </p:nvSpPr>
        <p:spPr>
          <a:xfrm>
            <a:off x="3800354" y="1248959"/>
            <a:ext cx="4594813" cy="1132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用途：座位表、圖像、座標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定義二維陣列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D198E2-1827-F847-8075-DE6E7DF0D2D8}"/>
              </a:ext>
            </a:extLst>
          </p:cNvPr>
          <p:cNvSpPr/>
          <p:nvPr/>
        </p:nvSpPr>
        <p:spPr>
          <a:xfrm>
            <a:off x="2107223" y="5608174"/>
            <a:ext cx="8149861" cy="57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總共需要的空間：sizeof(資料型別)* Row * Column Bytes</a:t>
            </a:r>
          </a:p>
        </p:txBody>
      </p:sp>
    </p:spTree>
    <p:extLst>
      <p:ext uri="{BB962C8B-B14F-4D97-AF65-F5344CB8AC3E}">
        <p14:creationId xmlns:p14="http://schemas.microsoft.com/office/powerpoint/2010/main" val="3048000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4683593" y="154021"/>
            <a:ext cx="3057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初始化二維陣列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4659F1DB-7910-1E46-8698-4B3A79CA3A9B}"/>
              </a:ext>
            </a:extLst>
          </p:cNvPr>
          <p:cNvSpPr/>
          <p:nvPr/>
        </p:nvSpPr>
        <p:spPr>
          <a:xfrm>
            <a:off x="2573506" y="2083946"/>
            <a:ext cx="7044984" cy="663490"/>
          </a:xfrm>
          <a:prstGeom prst="roundRect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zh-TW" sz="2400" b="1" dirty="0" err="1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int</a:t>
            </a:r>
            <a:r>
              <a:rPr lang="en-US" altLang="zh-TW" sz="24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 </a:t>
            </a:r>
            <a:r>
              <a:rPr lang="en-US" altLang="zh-TW" sz="2400" b="1" dirty="0" err="1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arr</a:t>
            </a:r>
            <a:r>
              <a:rPr lang="en-US" altLang="zh-TW" sz="24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[2][3] = { {1,2,3} , {4,5,6} }; 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A1BBFF2C-FA4B-0347-9337-7BCC45164E2B}"/>
              </a:ext>
            </a:extLst>
          </p:cNvPr>
          <p:cNvSpPr/>
          <p:nvPr/>
        </p:nvSpPr>
        <p:spPr>
          <a:xfrm>
            <a:off x="2573506" y="3700102"/>
            <a:ext cx="7044984" cy="663489"/>
          </a:xfrm>
          <a:prstGeom prst="roundRect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zh-TW" sz="2400" b="1" dirty="0" err="1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int</a:t>
            </a:r>
            <a:r>
              <a:rPr lang="en-US" altLang="zh-TW" sz="24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 </a:t>
            </a:r>
            <a:r>
              <a:rPr lang="en-US" altLang="zh-TW" sz="2400" b="1" dirty="0" err="1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arr</a:t>
            </a:r>
            <a:r>
              <a:rPr lang="en-US" altLang="zh-TW" sz="24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[2][3] = { 1,2,3,4,5,6 }; 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62E74513-3447-B04F-8832-CC600A58A9F8}"/>
              </a:ext>
            </a:extLst>
          </p:cNvPr>
          <p:cNvSpPr/>
          <p:nvPr/>
        </p:nvSpPr>
        <p:spPr>
          <a:xfrm>
            <a:off x="2573506" y="5316257"/>
            <a:ext cx="7044984" cy="663488"/>
          </a:xfrm>
          <a:prstGeom prst="roundRect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zh-TW" sz="2400" b="1" dirty="0" err="1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int</a:t>
            </a:r>
            <a:r>
              <a:rPr lang="en-US" altLang="zh-TW" sz="24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 </a:t>
            </a:r>
            <a:r>
              <a:rPr lang="en-US" altLang="zh-TW" sz="2400" b="1" dirty="0" err="1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arr</a:t>
            </a:r>
            <a:r>
              <a:rPr lang="en-US" altLang="zh-TW" sz="24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[2][3] = { 0 };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110309-B6CD-7A40-916C-9A649EE64B2C}"/>
              </a:ext>
            </a:extLst>
          </p:cNvPr>
          <p:cNvSpPr/>
          <p:nvPr/>
        </p:nvSpPr>
        <p:spPr>
          <a:xfrm>
            <a:off x="4864594" y="1513832"/>
            <a:ext cx="26952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一個個Row給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B5833CF-C206-BD41-B697-67FDDE8E6C22}"/>
              </a:ext>
            </a:extLst>
          </p:cNvPr>
          <p:cNvSpPr/>
          <p:nvPr/>
        </p:nvSpPr>
        <p:spPr>
          <a:xfrm>
            <a:off x="4957326" y="3129988"/>
            <a:ext cx="25097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一個個元素給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83CA042-14B1-4D4F-A01F-EF3F8D15A90F}"/>
              </a:ext>
            </a:extLst>
          </p:cNvPr>
          <p:cNvSpPr/>
          <p:nvPr/>
        </p:nvSpPr>
        <p:spPr>
          <a:xfrm>
            <a:off x="5268643" y="4793037"/>
            <a:ext cx="16547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直接給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8454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4683593" y="154021"/>
            <a:ext cx="3057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賦值給二維陣列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5361383-066D-A449-8F66-57B117E7E1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264304" y="1689126"/>
            <a:ext cx="3663387" cy="515076"/>
          </a:xfrm>
        </p:spPr>
        <p:txBody>
          <a:bodyPr anchor="ctr">
            <a:noAutofit/>
          </a:bodyPr>
          <a:lstStyle/>
          <a:p>
            <a:pPr marL="0" indent="0" algn="ctr">
              <a:buNone/>
              <a:defRPr/>
            </a:pPr>
            <a:r>
              <a:rPr lang="zh-TW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透過</a:t>
            </a:r>
            <a:r>
              <a:rPr lang="zh-TW" altLang="en-US" sz="3200" b="1" dirty="0">
                <a:solidFill>
                  <a:srgbClr val="FF0000"/>
                </a:solidFill>
              </a:rPr>
              <a:t>兩層</a:t>
            </a:r>
            <a:r>
              <a:rPr lang="en-US" altLang="zh-TW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zh-TW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loop</a:t>
            </a:r>
            <a:endParaRPr lang="zh-TW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6CD1A63F-9120-F04A-8EED-3ACF355A8760}"/>
              </a:ext>
            </a:extLst>
          </p:cNvPr>
          <p:cNvSpPr/>
          <p:nvPr/>
        </p:nvSpPr>
        <p:spPr>
          <a:xfrm>
            <a:off x="2573506" y="2349660"/>
            <a:ext cx="7044984" cy="3574394"/>
          </a:xfrm>
          <a:prstGeom prst="roundRect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spcBef>
                <a:spcPts val="1200"/>
              </a:spcBef>
              <a:defRPr/>
            </a:pPr>
            <a:r>
              <a:rPr lang="en-US" altLang="zh-TW" sz="2800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int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800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arr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[2][3];</a:t>
            </a:r>
          </a:p>
          <a:p>
            <a:pPr lvl="1">
              <a:spcBef>
                <a:spcPts val="1200"/>
              </a:spcBef>
              <a:defRPr/>
            </a:pP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for(</a:t>
            </a:r>
            <a:r>
              <a:rPr lang="en-US" altLang="zh-TW" sz="28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int</a:t>
            </a:r>
            <a:r>
              <a:rPr lang="zh-TW" altLang="en-US" sz="28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8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i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=0;i&lt;2;i++)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{</a:t>
            </a:r>
          </a:p>
          <a:p>
            <a:pPr lvl="1">
              <a:spcBef>
                <a:spcPts val="1200"/>
              </a:spcBef>
              <a:defRPr/>
            </a:pP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	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for(</a:t>
            </a:r>
            <a:r>
              <a:rPr lang="en-US" altLang="zh-TW" sz="2800" dirty="0" err="1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int</a:t>
            </a:r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j=0;j&lt;3;j++)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{</a:t>
            </a:r>
          </a:p>
          <a:p>
            <a:pPr lvl="1">
              <a:spcBef>
                <a:spcPts val="1200"/>
              </a:spcBef>
              <a:defRPr/>
            </a:pP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		</a:t>
            </a:r>
            <a:r>
              <a:rPr lang="en-US" altLang="zh-TW" sz="2800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cin</a:t>
            </a:r>
            <a:r>
              <a:rPr lang="zh-TW" altLang="en-US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&gt;&gt;</a:t>
            </a:r>
            <a:r>
              <a:rPr lang="zh-TW" altLang="en-US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800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arr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[</a:t>
            </a:r>
            <a:r>
              <a:rPr lang="en-US" altLang="zh-TW" sz="2800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i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][j];</a:t>
            </a:r>
          </a:p>
          <a:p>
            <a:pPr lvl="1">
              <a:spcBef>
                <a:spcPts val="1200"/>
              </a:spcBef>
              <a:defRPr/>
            </a:pP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	}</a:t>
            </a:r>
          </a:p>
          <a:p>
            <a:pPr lvl="1">
              <a:spcBef>
                <a:spcPts val="1200"/>
              </a:spcBef>
              <a:defRPr/>
            </a:pP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008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4808311-E07F-054A-8C90-E9AF00715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6B4CD5-1FC1-0948-A8B0-05E00D78870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B873D4-5593-B042-8EAB-A5B45106F11D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4DBFAC9-33D2-C14F-9161-B3817D710065}"/>
              </a:ext>
            </a:extLst>
          </p:cNvPr>
          <p:cNvSpPr/>
          <p:nvPr/>
        </p:nvSpPr>
        <p:spPr>
          <a:xfrm>
            <a:off x="2820421" y="2533484"/>
            <a:ext cx="6551148" cy="1791029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DA5B88-5B1A-1440-B106-FB2694682719}"/>
              </a:ext>
            </a:extLst>
          </p:cNvPr>
          <p:cNvSpPr/>
          <p:nvPr/>
        </p:nvSpPr>
        <p:spPr>
          <a:xfrm>
            <a:off x="2885821" y="2783689"/>
            <a:ext cx="6420347" cy="13742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輸入全班</a:t>
            </a:r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位同學的成績並輸出</a:t>
            </a:r>
            <a:b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如果班上有</a:t>
            </a:r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</a:t>
            </a:r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位同學的話呢</a:t>
            </a:r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endParaRPr lang="zh-TW" altLang="en-US" sz="3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B8CB384-4D12-284F-8B95-6787E2841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892" y="4654194"/>
            <a:ext cx="3900204" cy="18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3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4273224" y="154021"/>
            <a:ext cx="38779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二維陣列在記憶體中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848757E-890B-094A-8446-9D0376D5DD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33820" y="2598787"/>
            <a:ext cx="5805654" cy="592189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buNone/>
              <a:defRPr/>
            </a:pP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利用線性記憶體空間，換算成二維</a:t>
            </a:r>
            <a:endParaRPr lang="en-US" altLang="zh-TW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2FA7A077-9760-A942-96CC-87CDC28EEBE4}"/>
              </a:ext>
            </a:extLst>
          </p:cNvPr>
          <p:cNvSpPr/>
          <p:nvPr/>
        </p:nvSpPr>
        <p:spPr>
          <a:xfrm>
            <a:off x="2573507" y="1783612"/>
            <a:ext cx="7044984" cy="583683"/>
          </a:xfrm>
          <a:prstGeom prst="roundRect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zh-TW" sz="2400" b="1" dirty="0" err="1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int</a:t>
            </a:r>
            <a:r>
              <a:rPr lang="en-US" altLang="zh-TW" sz="24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 </a:t>
            </a:r>
            <a:r>
              <a:rPr lang="en-US" altLang="zh-TW" sz="2400" b="1" dirty="0" err="1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arr</a:t>
            </a:r>
            <a:r>
              <a:rPr lang="en-US" altLang="zh-TW" sz="24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[2][3]; 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69C07C7F-1555-CB49-83D4-A8B96C44E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342010"/>
              </p:ext>
            </p:extLst>
          </p:nvPr>
        </p:nvGraphicFramePr>
        <p:xfrm>
          <a:off x="1873596" y="3234217"/>
          <a:ext cx="8444808" cy="4572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407468">
                  <a:extLst>
                    <a:ext uri="{9D8B030D-6E8A-4147-A177-3AD203B41FA5}">
                      <a16:colId xmlns:a16="http://schemas.microsoft.com/office/drawing/2014/main" val="1387099405"/>
                    </a:ext>
                  </a:extLst>
                </a:gridCol>
                <a:gridCol w="1407468">
                  <a:extLst>
                    <a:ext uri="{9D8B030D-6E8A-4147-A177-3AD203B41FA5}">
                      <a16:colId xmlns:a16="http://schemas.microsoft.com/office/drawing/2014/main" val="351889582"/>
                    </a:ext>
                  </a:extLst>
                </a:gridCol>
                <a:gridCol w="1407468">
                  <a:extLst>
                    <a:ext uri="{9D8B030D-6E8A-4147-A177-3AD203B41FA5}">
                      <a16:colId xmlns:a16="http://schemas.microsoft.com/office/drawing/2014/main" val="2770265974"/>
                    </a:ext>
                  </a:extLst>
                </a:gridCol>
                <a:gridCol w="1407468">
                  <a:extLst>
                    <a:ext uri="{9D8B030D-6E8A-4147-A177-3AD203B41FA5}">
                      <a16:colId xmlns:a16="http://schemas.microsoft.com/office/drawing/2014/main" val="1163909599"/>
                    </a:ext>
                  </a:extLst>
                </a:gridCol>
                <a:gridCol w="1407468">
                  <a:extLst>
                    <a:ext uri="{9D8B030D-6E8A-4147-A177-3AD203B41FA5}">
                      <a16:colId xmlns:a16="http://schemas.microsoft.com/office/drawing/2014/main" val="3670146713"/>
                    </a:ext>
                  </a:extLst>
                </a:gridCol>
                <a:gridCol w="1407468">
                  <a:extLst>
                    <a:ext uri="{9D8B030D-6E8A-4147-A177-3AD203B41FA5}">
                      <a16:colId xmlns:a16="http://schemas.microsoft.com/office/drawing/2014/main" val="176234703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err="1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arr</a:t>
                      </a:r>
                      <a:r>
                        <a:rPr lang="en-US" altLang="zh-TW" sz="2000" b="1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[0][0]</a:t>
                      </a:r>
                      <a:endParaRPr lang="zh-TW" altLang="en-US" sz="2000" b="1" dirty="0">
                        <a:solidFill>
                          <a:schemeClr val="bg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err="1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arr</a:t>
                      </a:r>
                      <a:r>
                        <a:rPr lang="en-US" altLang="zh-TW" sz="2000" b="1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[0][1]</a:t>
                      </a:r>
                      <a:endParaRPr lang="zh-TW" altLang="en-US" sz="2000" b="1" dirty="0">
                        <a:solidFill>
                          <a:schemeClr val="bg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err="1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arr</a:t>
                      </a:r>
                      <a:r>
                        <a:rPr lang="en-US" altLang="zh-TW" sz="2000" b="1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[0][2]</a:t>
                      </a:r>
                      <a:endParaRPr lang="zh-TW" altLang="en-US" sz="2000" b="1" dirty="0">
                        <a:solidFill>
                          <a:schemeClr val="bg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err="1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arr</a:t>
                      </a:r>
                      <a:r>
                        <a:rPr lang="en-US" altLang="zh-TW" sz="2000" b="1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[1][0]</a:t>
                      </a:r>
                      <a:endParaRPr lang="zh-TW" altLang="en-US" sz="2000" b="1" dirty="0">
                        <a:solidFill>
                          <a:schemeClr val="bg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err="1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arr</a:t>
                      </a:r>
                      <a:r>
                        <a:rPr lang="en-US" altLang="zh-TW" sz="2000" b="1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[1][1]</a:t>
                      </a:r>
                      <a:endParaRPr lang="zh-TW" altLang="en-US" sz="2000" b="1" dirty="0">
                        <a:solidFill>
                          <a:schemeClr val="bg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err="1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arr</a:t>
                      </a:r>
                      <a:r>
                        <a:rPr lang="en-US" altLang="zh-TW" sz="2000" b="1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[1][2]</a:t>
                      </a:r>
                      <a:endParaRPr lang="zh-TW" altLang="en-US" sz="2000" b="1" dirty="0">
                        <a:solidFill>
                          <a:schemeClr val="bg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776382"/>
                  </a:ext>
                </a:extLst>
              </a:tr>
            </a:tbl>
          </a:graphicData>
        </a:graphic>
      </p:graphicFrame>
      <p:sp>
        <p:nvSpPr>
          <p:cNvPr id="12" name="左-右雙向箭號 11">
            <a:extLst>
              <a:ext uri="{FF2B5EF4-FFF2-40B4-BE49-F238E27FC236}">
                <a16:creationId xmlns:a16="http://schemas.microsoft.com/office/drawing/2014/main" id="{B0A7BE08-BF2F-7E42-A93D-7C301464C4E2}"/>
              </a:ext>
            </a:extLst>
          </p:cNvPr>
          <p:cNvSpPr/>
          <p:nvPr/>
        </p:nvSpPr>
        <p:spPr>
          <a:xfrm>
            <a:off x="2297233" y="4014995"/>
            <a:ext cx="3742742" cy="323998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152769A-D374-E749-B8AB-0FFD625F6356}"/>
              </a:ext>
            </a:extLst>
          </p:cNvPr>
          <p:cNvSpPr/>
          <p:nvPr/>
        </p:nvSpPr>
        <p:spPr>
          <a:xfrm>
            <a:off x="3464371" y="4475896"/>
            <a:ext cx="1489511" cy="40011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第一個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endParaRPr lang="zh-TW" altLang="en-US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9B4CD94-E100-F845-BEE2-9644460330E6}"/>
              </a:ext>
            </a:extLst>
          </p:cNvPr>
          <p:cNvSpPr/>
          <p:nvPr/>
        </p:nvSpPr>
        <p:spPr>
          <a:xfrm>
            <a:off x="7341600" y="4474847"/>
            <a:ext cx="1489511" cy="40011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第二個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endParaRPr lang="zh-TW" altLang="en-US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左-右雙向箭號 14">
            <a:extLst>
              <a:ext uri="{FF2B5EF4-FFF2-40B4-BE49-F238E27FC236}">
                <a16:creationId xmlns:a16="http://schemas.microsoft.com/office/drawing/2014/main" id="{72B6432A-E6B1-024D-96C9-11BA2F449236}"/>
              </a:ext>
            </a:extLst>
          </p:cNvPr>
          <p:cNvSpPr/>
          <p:nvPr/>
        </p:nvSpPr>
        <p:spPr>
          <a:xfrm>
            <a:off x="6210390" y="4013946"/>
            <a:ext cx="3742742" cy="323998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38D2EC02-7078-7045-9208-AE597C96F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540911"/>
              </p:ext>
            </p:extLst>
          </p:nvPr>
        </p:nvGraphicFramePr>
        <p:xfrm>
          <a:off x="3048000" y="5243692"/>
          <a:ext cx="6096000" cy="11018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369320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363509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95779038"/>
                    </a:ext>
                  </a:extLst>
                </a:gridCol>
              </a:tblGrid>
              <a:tr h="5509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Helvetica" pitchFamily="2" charset="0"/>
                        </a:rPr>
                        <a:t>arr</a:t>
                      </a:r>
                      <a:r>
                        <a:rPr lang="en-US" altLang="zh-TW" sz="2400" dirty="0">
                          <a:latin typeface="Helvetica" pitchFamily="2" charset="0"/>
                        </a:rPr>
                        <a:t>[0][0]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>
                          <a:latin typeface="Helvetica" pitchFamily="2" charset="0"/>
                        </a:rPr>
                        <a:t>arr</a:t>
                      </a:r>
                      <a:r>
                        <a:rPr lang="en-US" altLang="zh-TW" sz="2400" dirty="0">
                          <a:latin typeface="Helvetica" pitchFamily="2" charset="0"/>
                        </a:rPr>
                        <a:t>[0][1]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>
                          <a:latin typeface="Helvetica" pitchFamily="2" charset="0"/>
                        </a:rPr>
                        <a:t>arr</a:t>
                      </a:r>
                      <a:r>
                        <a:rPr lang="en-US" altLang="zh-TW" sz="2400" dirty="0">
                          <a:latin typeface="Helvetica" pitchFamily="2" charset="0"/>
                        </a:rPr>
                        <a:t>[0][2]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42533"/>
                  </a:ext>
                </a:extLst>
              </a:tr>
              <a:tr h="5509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>
                          <a:latin typeface="Helvetica" pitchFamily="2" charset="0"/>
                        </a:rPr>
                        <a:t>arr</a:t>
                      </a:r>
                      <a:r>
                        <a:rPr lang="en-US" altLang="zh-TW" sz="2400" dirty="0">
                          <a:latin typeface="Helvetica" pitchFamily="2" charset="0"/>
                        </a:rPr>
                        <a:t>[1][0]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Helvetica" pitchFamily="2" charset="0"/>
                        </a:rPr>
                        <a:t>arr</a:t>
                      </a:r>
                      <a:r>
                        <a:rPr lang="en-US" altLang="zh-TW" sz="2400" dirty="0">
                          <a:latin typeface="Helvetica" pitchFamily="2" charset="0"/>
                        </a:rPr>
                        <a:t>[1][1]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>
                          <a:latin typeface="Helvetica" pitchFamily="2" charset="0"/>
                        </a:rPr>
                        <a:t>arr</a:t>
                      </a:r>
                      <a:r>
                        <a:rPr lang="en-US" altLang="zh-TW" sz="2400" dirty="0">
                          <a:latin typeface="Helvetica" pitchFamily="2" charset="0"/>
                        </a:rPr>
                        <a:t>[1][2]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503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956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4157006" y="130845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用迴圈控制二維陣列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6D8FFEF-765B-0347-986B-FC5CEDD90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043812"/>
              </p:ext>
            </p:extLst>
          </p:nvPr>
        </p:nvGraphicFramePr>
        <p:xfrm>
          <a:off x="3047998" y="1746422"/>
          <a:ext cx="6096000" cy="1455936"/>
        </p:xfrm>
        <a:graphic>
          <a:graphicData uri="http://schemas.openxmlformats.org/drawingml/2006/table">
            <a:tbl>
              <a:tblPr firstRow="1" bandRow="1">
                <a:solidFill>
                  <a:schemeClr val="tx2">
                    <a:lumMod val="40000"/>
                    <a:lumOff val="60000"/>
                  </a:schemeClr>
                </a:solidFill>
                <a:tableStyleId>{16D9F66E-5EB9-4882-86FB-DCBF35E3C3E4}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38963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615375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79769868"/>
                    </a:ext>
                  </a:extLst>
                </a:gridCol>
              </a:tblGrid>
              <a:tr h="727968">
                <a:tc>
                  <a:txBody>
                    <a:bodyPr/>
                    <a:lstStyle/>
                    <a:p>
                      <a:pPr algn="ctr"/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6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045107"/>
                  </a:ext>
                </a:extLst>
              </a:tr>
              <a:tr h="727968">
                <a:tc>
                  <a:txBody>
                    <a:bodyPr/>
                    <a:lstStyle/>
                    <a:p>
                      <a:pPr algn="ctr"/>
                      <a:endParaRPr lang="zh-TW" altLang="en-US" sz="36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160276"/>
                  </a:ext>
                </a:extLst>
              </a:tr>
            </a:tbl>
          </a:graphicData>
        </a:graphic>
      </p:graphicFrame>
      <p:sp>
        <p:nvSpPr>
          <p:cNvPr id="11" name="圓角矩形 10">
            <a:extLst>
              <a:ext uri="{FF2B5EF4-FFF2-40B4-BE49-F238E27FC236}">
                <a16:creationId xmlns:a16="http://schemas.microsoft.com/office/drawing/2014/main" id="{FA8483A8-AAE3-4C49-BBE6-CECDA6A0EA7B}"/>
              </a:ext>
            </a:extLst>
          </p:cNvPr>
          <p:cNvSpPr/>
          <p:nvPr/>
        </p:nvSpPr>
        <p:spPr>
          <a:xfrm>
            <a:off x="3578312" y="3748993"/>
            <a:ext cx="5035372" cy="2566686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int array[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cs typeface="Consolas" panose="020B0609020204030204" pitchFamily="49" charset="0"/>
              </a:rPr>
              <a:t>2</a:t>
            </a: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][3];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for(int i=0; i&lt;2; i++)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	for(int j=0; j&lt;3; j++)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		array[i][j];</a:t>
            </a:r>
          </a:p>
        </p:txBody>
      </p:sp>
    </p:spTree>
    <p:extLst>
      <p:ext uri="{BB962C8B-B14F-4D97-AF65-F5344CB8AC3E}">
        <p14:creationId xmlns:p14="http://schemas.microsoft.com/office/powerpoint/2010/main" val="195138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4157006" y="130845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用迴圈控制二維陣列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9B969C92-461E-AD4B-AA65-C116B74BED26}"/>
              </a:ext>
            </a:extLst>
          </p:cNvPr>
          <p:cNvSpPr/>
          <p:nvPr/>
        </p:nvSpPr>
        <p:spPr>
          <a:xfrm>
            <a:off x="3578312" y="3748993"/>
            <a:ext cx="5035372" cy="2566686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int array[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cs typeface="Consolas" panose="020B0609020204030204" pitchFamily="49" charset="0"/>
              </a:rPr>
              <a:t>2</a:t>
            </a: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][3];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for(int i=0; i&lt;2; i++)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	for(int j=0; j&lt;3; j++)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		array[i][j];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6D8FFEF-765B-0347-986B-FC5CEDD90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854730"/>
              </p:ext>
            </p:extLst>
          </p:nvPr>
        </p:nvGraphicFramePr>
        <p:xfrm>
          <a:off x="3047998" y="1746422"/>
          <a:ext cx="6096000" cy="1455936"/>
        </p:xfrm>
        <a:graphic>
          <a:graphicData uri="http://schemas.openxmlformats.org/drawingml/2006/table">
            <a:tbl>
              <a:tblPr firstRow="1" bandRow="1">
                <a:solidFill>
                  <a:schemeClr val="tx2">
                    <a:lumMod val="40000"/>
                    <a:lumOff val="60000"/>
                  </a:schemeClr>
                </a:solidFill>
                <a:tableStyleId>{16D9F66E-5EB9-4882-86FB-DCBF35E3C3E4}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38963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615375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79769868"/>
                    </a:ext>
                  </a:extLst>
                </a:gridCol>
              </a:tblGrid>
              <a:tr h="727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6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045107"/>
                  </a:ext>
                </a:extLst>
              </a:tr>
              <a:tr h="727968">
                <a:tc>
                  <a:txBody>
                    <a:bodyPr/>
                    <a:lstStyle/>
                    <a:p>
                      <a:pPr algn="ctr"/>
                      <a:endParaRPr lang="zh-TW" altLang="en-US" sz="36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160276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3AF4A4F5-577B-174F-8760-F4F26353D9FF}"/>
              </a:ext>
            </a:extLst>
          </p:cNvPr>
          <p:cNvSpPr txBox="1"/>
          <p:nvPr/>
        </p:nvSpPr>
        <p:spPr>
          <a:xfrm>
            <a:off x="6675923" y="3960352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i=0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0CB71A0-AAEA-9140-A6F1-D23F59BBBC78}"/>
              </a:ext>
            </a:extLst>
          </p:cNvPr>
          <p:cNvSpPr txBox="1"/>
          <p:nvPr/>
        </p:nvSpPr>
        <p:spPr>
          <a:xfrm>
            <a:off x="7298394" y="4545127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j=0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179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4157006" y="130845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用迴圈控制二維陣列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9B969C92-461E-AD4B-AA65-C116B74BED26}"/>
              </a:ext>
            </a:extLst>
          </p:cNvPr>
          <p:cNvSpPr/>
          <p:nvPr/>
        </p:nvSpPr>
        <p:spPr>
          <a:xfrm>
            <a:off x="3578312" y="3748993"/>
            <a:ext cx="5035372" cy="2566686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int array[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cs typeface="Consolas" panose="020B0609020204030204" pitchFamily="49" charset="0"/>
              </a:rPr>
              <a:t>2</a:t>
            </a: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][3];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for(int i=0; i&lt;2; i++)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	for(int j=0; j&lt;3; j++)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		array[i][j];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6D8FFEF-765B-0347-986B-FC5CEDD90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690810"/>
              </p:ext>
            </p:extLst>
          </p:nvPr>
        </p:nvGraphicFramePr>
        <p:xfrm>
          <a:off x="3047998" y="1746422"/>
          <a:ext cx="6096000" cy="1455936"/>
        </p:xfrm>
        <a:graphic>
          <a:graphicData uri="http://schemas.openxmlformats.org/drawingml/2006/table">
            <a:tbl>
              <a:tblPr firstRow="1" bandRow="1">
                <a:solidFill>
                  <a:schemeClr val="tx2">
                    <a:lumMod val="40000"/>
                    <a:lumOff val="60000"/>
                  </a:schemeClr>
                </a:solidFill>
                <a:tableStyleId>{16D9F66E-5EB9-4882-86FB-DCBF35E3C3E4}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38963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615375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79769868"/>
                    </a:ext>
                  </a:extLst>
                </a:gridCol>
              </a:tblGrid>
              <a:tr h="727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6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045107"/>
                  </a:ext>
                </a:extLst>
              </a:tr>
              <a:tr h="727968">
                <a:tc>
                  <a:txBody>
                    <a:bodyPr/>
                    <a:lstStyle/>
                    <a:p>
                      <a:pPr algn="ctr"/>
                      <a:endParaRPr lang="zh-TW" altLang="en-US" sz="36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160276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3AF4A4F5-577B-174F-8760-F4F26353D9FF}"/>
              </a:ext>
            </a:extLst>
          </p:cNvPr>
          <p:cNvSpPr txBox="1"/>
          <p:nvPr/>
        </p:nvSpPr>
        <p:spPr>
          <a:xfrm>
            <a:off x="6675923" y="3960352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i=0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0CB71A0-AAEA-9140-A6F1-D23F59BBBC78}"/>
              </a:ext>
            </a:extLst>
          </p:cNvPr>
          <p:cNvSpPr txBox="1"/>
          <p:nvPr/>
        </p:nvSpPr>
        <p:spPr>
          <a:xfrm>
            <a:off x="7298394" y="4545127"/>
            <a:ext cx="69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j=1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49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4157006" y="130845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用迴圈控制二維陣列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9B969C92-461E-AD4B-AA65-C116B74BED26}"/>
              </a:ext>
            </a:extLst>
          </p:cNvPr>
          <p:cNvSpPr/>
          <p:nvPr/>
        </p:nvSpPr>
        <p:spPr>
          <a:xfrm>
            <a:off x="3578312" y="3748993"/>
            <a:ext cx="5035372" cy="2566686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int array[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cs typeface="Consolas" panose="020B0609020204030204" pitchFamily="49" charset="0"/>
              </a:rPr>
              <a:t>2</a:t>
            </a: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][3];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for(int i=0; i&lt;2; i++)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	for(int j=0; j&lt;3; j++)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		array[i][j];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6D8FFEF-765B-0347-986B-FC5CEDD90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79557"/>
              </p:ext>
            </p:extLst>
          </p:nvPr>
        </p:nvGraphicFramePr>
        <p:xfrm>
          <a:off x="3047998" y="1746422"/>
          <a:ext cx="6096000" cy="1455936"/>
        </p:xfrm>
        <a:graphic>
          <a:graphicData uri="http://schemas.openxmlformats.org/drawingml/2006/table">
            <a:tbl>
              <a:tblPr firstRow="1" bandRow="1">
                <a:solidFill>
                  <a:schemeClr val="tx2">
                    <a:lumMod val="40000"/>
                    <a:lumOff val="60000"/>
                  </a:schemeClr>
                </a:solidFill>
                <a:tableStyleId>{16D9F66E-5EB9-4882-86FB-DCBF35E3C3E4}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38963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615375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79769868"/>
                    </a:ext>
                  </a:extLst>
                </a:gridCol>
              </a:tblGrid>
              <a:tr h="727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045107"/>
                  </a:ext>
                </a:extLst>
              </a:tr>
              <a:tr h="727968">
                <a:tc>
                  <a:txBody>
                    <a:bodyPr/>
                    <a:lstStyle/>
                    <a:p>
                      <a:pPr algn="ctr"/>
                      <a:endParaRPr lang="zh-TW" altLang="en-US" sz="36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160276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3AF4A4F5-577B-174F-8760-F4F26353D9FF}"/>
              </a:ext>
            </a:extLst>
          </p:cNvPr>
          <p:cNvSpPr txBox="1"/>
          <p:nvPr/>
        </p:nvSpPr>
        <p:spPr>
          <a:xfrm>
            <a:off x="6675923" y="3960352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i=0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0CB71A0-AAEA-9140-A6F1-D23F59BBBC78}"/>
              </a:ext>
            </a:extLst>
          </p:cNvPr>
          <p:cNvSpPr txBox="1"/>
          <p:nvPr/>
        </p:nvSpPr>
        <p:spPr>
          <a:xfrm>
            <a:off x="7298394" y="4545127"/>
            <a:ext cx="69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j=2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696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4157006" y="130845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用迴圈控制二維陣列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9B969C92-461E-AD4B-AA65-C116B74BED26}"/>
              </a:ext>
            </a:extLst>
          </p:cNvPr>
          <p:cNvSpPr/>
          <p:nvPr/>
        </p:nvSpPr>
        <p:spPr>
          <a:xfrm>
            <a:off x="3578312" y="3748993"/>
            <a:ext cx="5035372" cy="2566686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int array[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cs typeface="Consolas" panose="020B0609020204030204" pitchFamily="49" charset="0"/>
              </a:rPr>
              <a:t>2</a:t>
            </a: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][3];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for(int i=0; i&lt;2; i++)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	for(int j=0; j&lt;3; j++)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		array[i][j];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6D8FFEF-765B-0347-986B-FC5CEDD90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63962"/>
              </p:ext>
            </p:extLst>
          </p:nvPr>
        </p:nvGraphicFramePr>
        <p:xfrm>
          <a:off x="3047998" y="1746422"/>
          <a:ext cx="6096000" cy="1455936"/>
        </p:xfrm>
        <a:graphic>
          <a:graphicData uri="http://schemas.openxmlformats.org/drawingml/2006/table">
            <a:tbl>
              <a:tblPr firstRow="1" bandRow="1">
                <a:solidFill>
                  <a:schemeClr val="tx2">
                    <a:lumMod val="40000"/>
                    <a:lumOff val="60000"/>
                  </a:schemeClr>
                </a:solidFill>
                <a:tableStyleId>{16D9F66E-5EB9-4882-86FB-DCBF35E3C3E4}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38963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615375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79769868"/>
                    </a:ext>
                  </a:extLst>
                </a:gridCol>
              </a:tblGrid>
              <a:tr h="727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045107"/>
                  </a:ext>
                </a:extLst>
              </a:tr>
              <a:tr h="727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160276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3AF4A4F5-577B-174F-8760-F4F26353D9FF}"/>
              </a:ext>
            </a:extLst>
          </p:cNvPr>
          <p:cNvSpPr txBox="1"/>
          <p:nvPr/>
        </p:nvSpPr>
        <p:spPr>
          <a:xfrm>
            <a:off x="6675923" y="3960352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solidFill>
                  <a:srgbClr val="FF0000"/>
                </a:solidFill>
              </a:rPr>
              <a:t>i</a:t>
            </a:r>
            <a:r>
              <a:rPr lang="en-US" altLang="zh-TW" sz="3200" dirty="0">
                <a:solidFill>
                  <a:srgbClr val="FF0000"/>
                </a:solidFill>
              </a:rPr>
              <a:t>=1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0CB71A0-AAEA-9140-A6F1-D23F59BBBC78}"/>
              </a:ext>
            </a:extLst>
          </p:cNvPr>
          <p:cNvSpPr txBox="1"/>
          <p:nvPr/>
        </p:nvSpPr>
        <p:spPr>
          <a:xfrm>
            <a:off x="7298394" y="4545127"/>
            <a:ext cx="69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j=0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368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4157006" y="130845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用迴圈控制二維陣列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9B969C92-461E-AD4B-AA65-C116B74BED26}"/>
              </a:ext>
            </a:extLst>
          </p:cNvPr>
          <p:cNvSpPr/>
          <p:nvPr/>
        </p:nvSpPr>
        <p:spPr>
          <a:xfrm>
            <a:off x="3578312" y="3748993"/>
            <a:ext cx="5035372" cy="2566686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int array[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cs typeface="Consolas" panose="020B0609020204030204" pitchFamily="49" charset="0"/>
              </a:rPr>
              <a:t>2</a:t>
            </a: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][3];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for(int i=0; i&lt;2; i++)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	for(int j=0; j&lt;3; j++)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		array[i][j];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6D8FFEF-765B-0347-986B-FC5CEDD90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523679"/>
              </p:ext>
            </p:extLst>
          </p:nvPr>
        </p:nvGraphicFramePr>
        <p:xfrm>
          <a:off x="3047998" y="1746422"/>
          <a:ext cx="6096000" cy="1455936"/>
        </p:xfrm>
        <a:graphic>
          <a:graphicData uri="http://schemas.openxmlformats.org/drawingml/2006/table">
            <a:tbl>
              <a:tblPr firstRow="1" bandRow="1">
                <a:solidFill>
                  <a:schemeClr val="tx2">
                    <a:lumMod val="40000"/>
                    <a:lumOff val="60000"/>
                  </a:schemeClr>
                </a:solidFill>
                <a:tableStyleId>{16D9F66E-5EB9-4882-86FB-DCBF35E3C3E4}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38963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615375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79769868"/>
                    </a:ext>
                  </a:extLst>
                </a:gridCol>
              </a:tblGrid>
              <a:tr h="727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045107"/>
                  </a:ext>
                </a:extLst>
              </a:tr>
              <a:tr h="727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160276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3AF4A4F5-577B-174F-8760-F4F26353D9FF}"/>
              </a:ext>
            </a:extLst>
          </p:cNvPr>
          <p:cNvSpPr txBox="1"/>
          <p:nvPr/>
        </p:nvSpPr>
        <p:spPr>
          <a:xfrm>
            <a:off x="6675923" y="3960352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solidFill>
                  <a:srgbClr val="FF0000"/>
                </a:solidFill>
              </a:rPr>
              <a:t>i</a:t>
            </a:r>
            <a:r>
              <a:rPr lang="en-US" altLang="zh-TW" sz="3200" dirty="0">
                <a:solidFill>
                  <a:srgbClr val="FF0000"/>
                </a:solidFill>
              </a:rPr>
              <a:t>=1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0CB71A0-AAEA-9140-A6F1-D23F59BBBC78}"/>
              </a:ext>
            </a:extLst>
          </p:cNvPr>
          <p:cNvSpPr txBox="1"/>
          <p:nvPr/>
        </p:nvSpPr>
        <p:spPr>
          <a:xfrm>
            <a:off x="7298394" y="4545127"/>
            <a:ext cx="69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j=1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155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4157006" y="130845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用迴圈控制二維陣列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9B969C92-461E-AD4B-AA65-C116B74BED26}"/>
              </a:ext>
            </a:extLst>
          </p:cNvPr>
          <p:cNvSpPr/>
          <p:nvPr/>
        </p:nvSpPr>
        <p:spPr>
          <a:xfrm>
            <a:off x="3578312" y="3748993"/>
            <a:ext cx="5035372" cy="2566686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int array[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cs typeface="Consolas" panose="020B0609020204030204" pitchFamily="49" charset="0"/>
              </a:rPr>
              <a:t>2</a:t>
            </a: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][3];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for(int i=0; i&lt;2; i++)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	for(int j=0; j&lt;3; j++)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		array[i][j];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6D8FFEF-765B-0347-986B-FC5CEDD90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275611"/>
              </p:ext>
            </p:extLst>
          </p:nvPr>
        </p:nvGraphicFramePr>
        <p:xfrm>
          <a:off x="3047998" y="1746422"/>
          <a:ext cx="6096000" cy="1455936"/>
        </p:xfrm>
        <a:graphic>
          <a:graphicData uri="http://schemas.openxmlformats.org/drawingml/2006/table">
            <a:tbl>
              <a:tblPr firstRow="1" bandRow="1">
                <a:solidFill>
                  <a:schemeClr val="tx2">
                    <a:lumMod val="40000"/>
                    <a:lumOff val="60000"/>
                  </a:schemeClr>
                </a:solidFill>
                <a:tableStyleId>{16D9F66E-5EB9-4882-86FB-DCBF35E3C3E4}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38963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615375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79769868"/>
                    </a:ext>
                  </a:extLst>
                </a:gridCol>
              </a:tblGrid>
              <a:tr h="727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045107"/>
                  </a:ext>
                </a:extLst>
              </a:tr>
              <a:tr h="727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160276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3AF4A4F5-577B-174F-8760-F4F26353D9FF}"/>
              </a:ext>
            </a:extLst>
          </p:cNvPr>
          <p:cNvSpPr txBox="1"/>
          <p:nvPr/>
        </p:nvSpPr>
        <p:spPr>
          <a:xfrm>
            <a:off x="6675923" y="3960352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>
                <a:solidFill>
                  <a:srgbClr val="FF0000"/>
                </a:solidFill>
              </a:rPr>
              <a:t>i</a:t>
            </a:r>
            <a:r>
              <a:rPr lang="en-US" altLang="zh-TW" sz="3200" dirty="0">
                <a:solidFill>
                  <a:srgbClr val="FF0000"/>
                </a:solidFill>
              </a:rPr>
              <a:t>=1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0CB71A0-AAEA-9140-A6F1-D23F59BBBC78}"/>
              </a:ext>
            </a:extLst>
          </p:cNvPr>
          <p:cNvSpPr txBox="1"/>
          <p:nvPr/>
        </p:nvSpPr>
        <p:spPr>
          <a:xfrm>
            <a:off x="7298394" y="4545127"/>
            <a:ext cx="69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j=2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204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4749316" y="130845"/>
            <a:ext cx="26933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Column First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9B969C92-461E-AD4B-AA65-C116B74BED26}"/>
              </a:ext>
            </a:extLst>
          </p:cNvPr>
          <p:cNvSpPr/>
          <p:nvPr/>
        </p:nvSpPr>
        <p:spPr>
          <a:xfrm>
            <a:off x="3578312" y="3748993"/>
            <a:ext cx="5035372" cy="2566686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int array[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cs typeface="Consolas" panose="020B0609020204030204" pitchFamily="49" charset="0"/>
              </a:rPr>
              <a:t>2</a:t>
            </a: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][3];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for(int i=0; </a:t>
            </a:r>
            <a:r>
              <a:rPr lang="en-US" altLang="zh-TW" sz="2400" dirty="0" smtClean="0">
                <a:latin typeface="Helvetica" pitchFamily="2" charset="0"/>
                <a:cs typeface="Consolas" panose="020B0609020204030204" pitchFamily="49" charset="0"/>
              </a:rPr>
              <a:t>i&lt;3; </a:t>
            </a: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i++)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 	for(int j=0; </a:t>
            </a:r>
            <a:r>
              <a:rPr lang="en-US" altLang="zh-TW" sz="2400" dirty="0" smtClean="0">
                <a:latin typeface="Helvetica" pitchFamily="2" charset="0"/>
                <a:cs typeface="Consolas" panose="020B0609020204030204" pitchFamily="49" charset="0"/>
              </a:rPr>
              <a:t>j&lt;2; </a:t>
            </a: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j++)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Helvetica" pitchFamily="2" charset="0"/>
                <a:cs typeface="Consolas" panose="020B0609020204030204" pitchFamily="49" charset="0"/>
              </a:rPr>
              <a:t>		</a:t>
            </a:r>
            <a:r>
              <a:rPr lang="en-US" altLang="zh-TW" sz="2400" dirty="0" smtClean="0">
                <a:latin typeface="Helvetica" pitchFamily="2" charset="0"/>
                <a:cs typeface="Consolas" panose="020B0609020204030204" pitchFamily="49" charset="0"/>
              </a:rPr>
              <a:t>array[j][i];</a:t>
            </a:r>
            <a:endParaRPr lang="en-US" altLang="zh-TW" sz="2400" dirty="0">
              <a:latin typeface="Helvetica" pitchFamily="2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6D8FFEF-765B-0347-986B-FC5CEDD90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11488"/>
              </p:ext>
            </p:extLst>
          </p:nvPr>
        </p:nvGraphicFramePr>
        <p:xfrm>
          <a:off x="3047998" y="1746422"/>
          <a:ext cx="6096000" cy="1455936"/>
        </p:xfrm>
        <a:graphic>
          <a:graphicData uri="http://schemas.openxmlformats.org/drawingml/2006/table">
            <a:tbl>
              <a:tblPr firstRow="1" bandRow="1">
                <a:solidFill>
                  <a:schemeClr val="tx2">
                    <a:lumMod val="40000"/>
                    <a:lumOff val="60000"/>
                  </a:schemeClr>
                </a:solidFill>
                <a:tableStyleId>{16D9F66E-5EB9-4882-86FB-DCBF35E3C3E4}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38963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615375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79769868"/>
                    </a:ext>
                  </a:extLst>
                </a:gridCol>
              </a:tblGrid>
              <a:tr h="727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045107"/>
                  </a:ext>
                </a:extLst>
              </a:tr>
              <a:tr h="727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TW" altLang="en-US" sz="3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160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877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4707640" y="154021"/>
            <a:ext cx="30091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Example Code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7F1EE2B2-9715-4245-A38F-682AD443CC65}"/>
              </a:ext>
            </a:extLst>
          </p:cNvPr>
          <p:cNvSpPr/>
          <p:nvPr/>
        </p:nvSpPr>
        <p:spPr>
          <a:xfrm>
            <a:off x="2435887" y="1347432"/>
            <a:ext cx="7320216" cy="1587048"/>
          </a:xfrm>
          <a:prstGeom prst="roundRect">
            <a:avLst/>
          </a:prstGeom>
          <a:noFill/>
          <a:ln w="38100">
            <a:solidFill>
              <a:srgbClr val="944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DE3D69-D9D6-B143-8292-1BCFAE0DDF3C}"/>
              </a:ext>
            </a:extLst>
          </p:cNvPr>
          <p:cNvSpPr/>
          <p:nvPr/>
        </p:nvSpPr>
        <p:spPr>
          <a:xfrm>
            <a:off x="5127418" y="1150901"/>
            <a:ext cx="1937155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Adobe 繁黑體 Std B" pitchFamily="34" charset="-120"/>
                <a:ea typeface="Adobe 繁黑體 Std B" pitchFamily="34" charset="-120"/>
              </a:rPr>
              <a:t>Live Code</a:t>
            </a:r>
            <a:endParaRPr lang="zh-TW" altLang="en-US" sz="2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9015EE-5AB4-1C46-BA06-892ACF4C2D27}"/>
              </a:ext>
            </a:extLst>
          </p:cNvPr>
          <p:cNvSpPr/>
          <p:nvPr/>
        </p:nvSpPr>
        <p:spPr>
          <a:xfrm>
            <a:off x="2852524" y="1967636"/>
            <a:ext cx="672990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TW" altLang="en-US" sz="2800" dirty="0">
                <a:latin typeface="Adobe 繁黑體 Std B" pitchFamily="34" charset="-120"/>
                <a:ea typeface="Adobe 繁黑體 Std B" pitchFamily="34" charset="-120"/>
              </a:rPr>
              <a:t>輸入兩班上</a:t>
            </a:r>
            <a:r>
              <a:rPr lang="en-US" altLang="zh-TW" sz="2800" dirty="0">
                <a:latin typeface="Adobe 繁黑體 Std B" pitchFamily="34" charset="-120"/>
                <a:ea typeface="Adobe 繁黑體 Std B" pitchFamily="34" charset="-120"/>
              </a:rPr>
              <a:t>3</a:t>
            </a:r>
            <a:r>
              <a:rPr lang="zh-TW" altLang="en-US" sz="2800" dirty="0">
                <a:latin typeface="Adobe 繁黑體 Std B" pitchFamily="34" charset="-120"/>
                <a:ea typeface="Adobe 繁黑體 Std B" pitchFamily="34" charset="-120"/>
              </a:rPr>
              <a:t>位同學分數，然後輸出成</a:t>
            </a:r>
            <a:r>
              <a:rPr lang="zh-TW" altLang="en-US" sz="2800" dirty="0" smtClean="0">
                <a:latin typeface="Adobe 繁黑體 Std B" pitchFamily="34" charset="-120"/>
                <a:ea typeface="Adobe 繁黑體 Std B" pitchFamily="34" charset="-120"/>
              </a:rPr>
              <a:t>績</a:t>
            </a:r>
            <a:endParaRPr lang="zh-TW" altLang="en-US" sz="2800" dirty="0">
              <a:latin typeface="Adobe 繁黑體 Std B" pitchFamily="34" charset="-120"/>
              <a:ea typeface="Adobe 繁黑體 Std B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442" y="3462737"/>
            <a:ext cx="3763553" cy="290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3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4977744" y="154021"/>
            <a:ext cx="24689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陣列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(Array)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82C0BF44-1CFF-204B-8D44-71BCB1CDB6A4}"/>
              </a:ext>
            </a:extLst>
          </p:cNvPr>
          <p:cNvSpPr/>
          <p:nvPr/>
        </p:nvSpPr>
        <p:spPr>
          <a:xfrm>
            <a:off x="4356912" y="2035979"/>
            <a:ext cx="3478172" cy="25593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TW" sz="2000" dirty="0">
                <a:latin typeface="Helvetica" pitchFamily="2" charset="0"/>
                <a:ea typeface="Adobe 繁黑體 Std B"/>
                <a:cs typeface="Consolas" panose="020B0609020204030204" pitchFamily="49" charset="0"/>
              </a:rPr>
              <a:t>float score_1 = 93.5;</a:t>
            </a:r>
          </a:p>
          <a:p>
            <a:pPr algn="ctr">
              <a:lnSpc>
                <a:spcPct val="150000"/>
              </a:lnSpc>
            </a:pPr>
            <a:r>
              <a:rPr lang="en-US" altLang="zh-TW" sz="2000" dirty="0">
                <a:latin typeface="Helvetica" pitchFamily="2" charset="0"/>
                <a:ea typeface="Adobe 繁黑體 Std B"/>
                <a:cs typeface="Consolas" panose="020B0609020204030204" pitchFamily="49" charset="0"/>
              </a:rPr>
              <a:t>float score_2 = 82.1;</a:t>
            </a:r>
          </a:p>
          <a:p>
            <a:pPr algn="ctr">
              <a:lnSpc>
                <a:spcPct val="150000"/>
              </a:lnSpc>
            </a:pPr>
            <a:r>
              <a:rPr lang="en-US" altLang="zh-TW" sz="2000" dirty="0">
                <a:latin typeface="Helvetica" pitchFamily="2" charset="0"/>
                <a:ea typeface="Adobe 繁黑體 Std B"/>
                <a:cs typeface="Consolas" panose="020B0609020204030204" pitchFamily="49" charset="0"/>
              </a:rPr>
              <a:t>float score_3 = 61.0;</a:t>
            </a:r>
          </a:p>
          <a:p>
            <a:pPr algn="ctr">
              <a:lnSpc>
                <a:spcPct val="150000"/>
              </a:lnSpc>
            </a:pPr>
            <a:r>
              <a:rPr lang="en-US" altLang="zh-TW" sz="2000" dirty="0">
                <a:latin typeface="Helvetica" pitchFamily="2" charset="0"/>
                <a:ea typeface="Adobe 繁黑體 Std B"/>
                <a:cs typeface="Consolas" panose="020B0609020204030204" pitchFamily="49" charset="0"/>
              </a:rPr>
              <a:t>float score_4 = 71.8;</a:t>
            </a:r>
          </a:p>
          <a:p>
            <a:pPr algn="ctr">
              <a:lnSpc>
                <a:spcPct val="150000"/>
              </a:lnSpc>
            </a:pPr>
            <a:r>
              <a:rPr lang="en-US" altLang="zh-TW" sz="2000" dirty="0">
                <a:latin typeface="Helvetica" pitchFamily="2" charset="0"/>
                <a:ea typeface="Adobe 繁黑體 Std B"/>
                <a:cs typeface="Consolas" panose="020B0609020204030204" pitchFamily="49" charset="0"/>
              </a:rPr>
              <a:t>float score_5 = 80.2;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50E3B640-F51D-3C4E-83B7-9DE1245220B8}"/>
              </a:ext>
            </a:extLst>
          </p:cNvPr>
          <p:cNvSpPr/>
          <p:nvPr/>
        </p:nvSpPr>
        <p:spPr>
          <a:xfrm>
            <a:off x="3372359" y="5407914"/>
            <a:ext cx="5447278" cy="56605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Helvetica" pitchFamily="2" charset="0"/>
                <a:ea typeface="Adobe 繁黑體 Std B"/>
                <a:cs typeface="Consolas" panose="020B0609020204030204" pitchFamily="49" charset="0"/>
              </a:rPr>
              <a:t>float score [5] = {93.5,82.1,61.0,71.8,80.2};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EC1D40-AF34-284F-B2A1-3D20B1621D11}"/>
              </a:ext>
            </a:extLst>
          </p:cNvPr>
          <p:cNvSpPr/>
          <p:nvPr/>
        </p:nvSpPr>
        <p:spPr>
          <a:xfrm>
            <a:off x="3438860" y="1514800"/>
            <a:ext cx="5314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當一次需要大量相同資料型態的變數來使用：</a:t>
            </a: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596567-8A30-7543-BE53-C8353E44F6DF}"/>
              </a:ext>
            </a:extLst>
          </p:cNvPr>
          <p:cNvSpPr/>
          <p:nvPr/>
        </p:nvSpPr>
        <p:spPr>
          <a:xfrm>
            <a:off x="3829192" y="4943090"/>
            <a:ext cx="4766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</a:t>
            </a: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可一次開出多筆同資料型態的變數</a:t>
            </a: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769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5159686" y="154021"/>
            <a:ext cx="2105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Practice 4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6159849F-886E-5644-93B1-8DD05DAE1FC3}"/>
              </a:ext>
            </a:extLst>
          </p:cNvPr>
          <p:cNvSpPr/>
          <p:nvPr/>
        </p:nvSpPr>
        <p:spPr>
          <a:xfrm>
            <a:off x="839449" y="1537816"/>
            <a:ext cx="9923489" cy="2134773"/>
          </a:xfrm>
          <a:prstGeom prst="roundRect">
            <a:avLst/>
          </a:prstGeom>
          <a:noFill/>
          <a:ln w="38100">
            <a:solidFill>
              <a:srgbClr val="944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62BB32-9E80-C347-B531-BA0E5E28B637}"/>
              </a:ext>
            </a:extLst>
          </p:cNvPr>
          <p:cNvSpPr/>
          <p:nvPr/>
        </p:nvSpPr>
        <p:spPr>
          <a:xfrm>
            <a:off x="5261824" y="1276207"/>
            <a:ext cx="166834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Mission</a:t>
            </a:r>
            <a:endParaRPr lang="zh-TW" altLang="en-US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49C69F-FF45-FF4F-A5EE-226160817081}"/>
              </a:ext>
            </a:extLst>
          </p:cNvPr>
          <p:cNvSpPr/>
          <p:nvPr/>
        </p:nvSpPr>
        <p:spPr>
          <a:xfrm>
            <a:off x="1228635" y="2029869"/>
            <a:ext cx="99671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Creat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 2D array to deposit the multiplication table, and output it</a:t>
            </a:r>
          </a:p>
          <a:p>
            <a:pPr>
              <a:lnSpc>
                <a:spcPct val="150000"/>
              </a:lnSpc>
            </a:pPr>
            <a:r>
              <a:rPr lang="en-US" altLang="zh-TW" sz="2400" i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Hint</a:t>
            </a:r>
            <a:r>
              <a:rPr lang="zh-TW" altLang="en-US" sz="2400" i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TW" sz="2400" i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#include &lt;</a:t>
            </a:r>
            <a:r>
              <a:rPr lang="en-US" altLang="zh-TW" sz="2400" i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iomanip</a:t>
            </a:r>
            <a:r>
              <a:rPr lang="en-US" altLang="zh-TW" sz="2400" i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  </a:t>
            </a:r>
            <a:r>
              <a:rPr lang="en-US" altLang="zh-TW" sz="2400" i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setw</a:t>
            </a:r>
            <a:r>
              <a:rPr lang="en-US" altLang="zh-TW" sz="2400" i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F1E129E-BC99-A34B-AC19-9C17F98B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524" y="3934198"/>
            <a:ext cx="65151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3730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5159686" y="154021"/>
            <a:ext cx="2105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Practice 5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6159849F-886E-5644-93B1-8DD05DAE1FC3}"/>
              </a:ext>
            </a:extLst>
          </p:cNvPr>
          <p:cNvSpPr/>
          <p:nvPr/>
        </p:nvSpPr>
        <p:spPr>
          <a:xfrm>
            <a:off x="831445" y="1537817"/>
            <a:ext cx="10529104" cy="2386000"/>
          </a:xfrm>
          <a:prstGeom prst="roundRect">
            <a:avLst/>
          </a:prstGeom>
          <a:noFill/>
          <a:ln w="38100">
            <a:solidFill>
              <a:srgbClr val="944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62BB32-9E80-C347-B531-BA0E5E28B637}"/>
              </a:ext>
            </a:extLst>
          </p:cNvPr>
          <p:cNvSpPr/>
          <p:nvPr/>
        </p:nvSpPr>
        <p:spPr>
          <a:xfrm>
            <a:off x="5261824" y="1276207"/>
            <a:ext cx="166834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Mission</a:t>
            </a:r>
            <a:endParaRPr lang="zh-TW" altLang="en-US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49C69F-FF45-FF4F-A5EE-226160817081}"/>
              </a:ext>
            </a:extLst>
          </p:cNvPr>
          <p:cNvSpPr/>
          <p:nvPr/>
        </p:nvSpPr>
        <p:spPr>
          <a:xfrm>
            <a:off x="1216539" y="1799427"/>
            <a:ext cx="9758913" cy="1951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>
                <a:latin typeface="Adobe 繁黑體 Std B" pitchFamily="34" charset="-120"/>
                <a:ea typeface="Adobe 繁黑體 Std B" pitchFamily="34" charset="-120"/>
              </a:rPr>
              <a:t>Input</a:t>
            </a:r>
            <a:r>
              <a:rPr lang="zh-TW" altLang="en-US" sz="2800" dirty="0">
                <a:latin typeface="Adobe 繁黑體 Std B" pitchFamily="34" charset="-120"/>
                <a:ea typeface="Adobe 繁黑體 Std B" pitchFamily="34" charset="-120"/>
              </a:rPr>
              <a:t> ：</a:t>
            </a:r>
            <a:r>
              <a:rPr lang="en-US" altLang="zh-TW" sz="2800" dirty="0">
                <a:latin typeface="Adobe 繁黑體 Std B" pitchFamily="34" charset="-120"/>
                <a:ea typeface="Adobe 繁黑體 Std B" pitchFamily="34" charset="-120"/>
              </a:rPr>
              <a:t>Enter the score of 2 class, there are 3 students in each class</a:t>
            </a:r>
          </a:p>
          <a:p>
            <a:pPr>
              <a:lnSpc>
                <a:spcPct val="150000"/>
              </a:lnSpc>
            </a:pPr>
            <a:r>
              <a:rPr lang="en-US" altLang="zh-TW" sz="2800" dirty="0">
                <a:latin typeface="Adobe 繁黑體 Std B" pitchFamily="34" charset="-120"/>
                <a:ea typeface="Adobe 繁黑體 Std B" pitchFamily="34" charset="-120"/>
              </a:rPr>
              <a:t>Output</a:t>
            </a:r>
            <a:r>
              <a:rPr lang="zh-TW" altLang="en-US" sz="2800" dirty="0">
                <a:latin typeface="Adobe 繁黑體 Std B" pitchFamily="34" charset="-120"/>
                <a:ea typeface="Adobe 繁黑體 Std B" pitchFamily="34" charset="-120"/>
              </a:rPr>
              <a:t>：</a:t>
            </a:r>
            <a:r>
              <a:rPr lang="en-US" altLang="zh-TW" sz="2800" dirty="0">
                <a:latin typeface="Adobe 繁黑體 Std B" pitchFamily="34" charset="-120"/>
                <a:ea typeface="Adobe 繁黑體 Std B" pitchFamily="34" charset="-120"/>
              </a:rPr>
              <a:t>The average of each class, which class is better?</a:t>
            </a:r>
          </a:p>
          <a:p>
            <a:pPr>
              <a:lnSpc>
                <a:spcPct val="150000"/>
              </a:lnSpc>
            </a:pPr>
            <a:r>
              <a:rPr lang="en-US" altLang="zh-TW" sz="2800" i="1" dirty="0">
                <a:latin typeface="Adobe 繁黑體 Std B" pitchFamily="34" charset="-120"/>
                <a:ea typeface="Adobe 繁黑體 Std B" pitchFamily="34" charset="-120"/>
              </a:rPr>
              <a:t>Hint</a:t>
            </a:r>
            <a:r>
              <a:rPr lang="zh-TW" altLang="en-US" sz="2800" i="1" dirty="0">
                <a:latin typeface="Adobe 繁黑體 Std B" pitchFamily="34" charset="-120"/>
                <a:ea typeface="Adobe 繁黑體 Std B" pitchFamily="34" charset="-120"/>
              </a:rPr>
              <a:t>：</a:t>
            </a:r>
            <a:r>
              <a:rPr lang="en-US" altLang="zh-TW" sz="2800" i="1" dirty="0">
                <a:latin typeface="Adobe 繁黑體 Std B" pitchFamily="34" charset="-120"/>
                <a:ea typeface="Adobe 繁黑體 Std B" pitchFamily="34" charset="-120"/>
              </a:rPr>
              <a:t>Modified from live code</a:t>
            </a:r>
            <a:endParaRPr lang="zh-TW" altLang="en-US" sz="2800" i="1" dirty="0">
              <a:latin typeface="Adobe 繁黑體 Std B" pitchFamily="34" charset="-120"/>
              <a:ea typeface="Adobe 繁黑體 Std B" pitchFamily="34" charset="-12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4394612-B235-FE49-A2C7-8CEE01A39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86"/>
          <a:stretch/>
        </p:blipFill>
        <p:spPr bwMode="auto">
          <a:xfrm>
            <a:off x="3424593" y="4179941"/>
            <a:ext cx="5342806" cy="24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635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5159686" y="154021"/>
            <a:ext cx="2105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Practice 6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6159849F-886E-5644-93B1-8DD05DAE1FC3}"/>
              </a:ext>
            </a:extLst>
          </p:cNvPr>
          <p:cNvSpPr/>
          <p:nvPr/>
        </p:nvSpPr>
        <p:spPr>
          <a:xfrm>
            <a:off x="2223299" y="1537817"/>
            <a:ext cx="7745396" cy="1800225"/>
          </a:xfrm>
          <a:prstGeom prst="roundRect">
            <a:avLst/>
          </a:prstGeom>
          <a:noFill/>
          <a:ln w="38100">
            <a:solidFill>
              <a:srgbClr val="944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62BB32-9E80-C347-B531-BA0E5E28B637}"/>
              </a:ext>
            </a:extLst>
          </p:cNvPr>
          <p:cNvSpPr/>
          <p:nvPr/>
        </p:nvSpPr>
        <p:spPr>
          <a:xfrm>
            <a:off x="5261824" y="1276207"/>
            <a:ext cx="166834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Mission</a:t>
            </a:r>
            <a:endParaRPr lang="zh-TW" altLang="en-US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49C69F-FF45-FF4F-A5EE-226160817081}"/>
              </a:ext>
            </a:extLst>
          </p:cNvPr>
          <p:cNvSpPr/>
          <p:nvPr/>
        </p:nvSpPr>
        <p:spPr>
          <a:xfrm>
            <a:off x="2705214" y="1799427"/>
            <a:ext cx="6781566" cy="130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defRPr/>
            </a:pPr>
            <a:r>
              <a:rPr lang="en-US" altLang="zh-TW" sz="2800" dirty="0">
                <a:latin typeface="Adobe 繁黑體 Std B" pitchFamily="34" charset="-120"/>
                <a:ea typeface="Adobe 繁黑體 Std B" pitchFamily="34" charset="-120"/>
              </a:rPr>
              <a:t>Input</a:t>
            </a:r>
            <a:r>
              <a:rPr lang="zh-TW" altLang="en-US" sz="2800" dirty="0">
                <a:latin typeface="Adobe 繁黑體 Std B" pitchFamily="34" charset="-120"/>
                <a:ea typeface="Adobe 繁黑體 Std B" pitchFamily="34" charset="-120"/>
              </a:rPr>
              <a:t>：</a:t>
            </a:r>
            <a:r>
              <a:rPr lang="en-US" altLang="zh-TW" sz="2800" dirty="0">
                <a:latin typeface="Adobe 繁黑體 Std B" pitchFamily="34" charset="-120"/>
                <a:ea typeface="Adobe 繁黑體 Std B" pitchFamily="34" charset="-120"/>
              </a:rPr>
              <a:t>two 3x3 matrix</a:t>
            </a:r>
          </a:p>
          <a:p>
            <a:pPr marL="0" lvl="1">
              <a:lnSpc>
                <a:spcPct val="150000"/>
              </a:lnSpc>
              <a:defRPr/>
            </a:pPr>
            <a:r>
              <a:rPr lang="en-US" altLang="zh-TW" sz="2800" dirty="0">
                <a:latin typeface="Adobe 繁黑體 Std B" pitchFamily="34" charset="-120"/>
                <a:ea typeface="Adobe 繁黑體 Std B" pitchFamily="34" charset="-120"/>
              </a:rPr>
              <a:t>Output</a:t>
            </a:r>
            <a:r>
              <a:rPr lang="zh-TW" altLang="en-US" sz="2800" dirty="0">
                <a:latin typeface="Adobe 繁黑體 Std B" pitchFamily="34" charset="-120"/>
                <a:ea typeface="Adobe 繁黑體 Std B" pitchFamily="34" charset="-120"/>
              </a:rPr>
              <a:t>：</a:t>
            </a:r>
            <a:r>
              <a:rPr lang="en-US" altLang="zh-TW" sz="2800" dirty="0">
                <a:latin typeface="Adobe 繁黑體 Std B" pitchFamily="34" charset="-120"/>
                <a:ea typeface="Adobe 繁黑體 Std B" pitchFamily="34" charset="-120"/>
              </a:rPr>
              <a:t>Multiply the two matrix, and output</a:t>
            </a:r>
          </a:p>
        </p:txBody>
      </p:sp>
      <p:pic>
        <p:nvPicPr>
          <p:cNvPr id="10" name="Picture 2" descr="http://p.blog.csdn.net/images/p_blog_csdn_net/xiefeifeihu/596698/o_clip_image021%5B9%5D_thumb.jpg">
            <a:extLst>
              <a:ext uri="{FF2B5EF4-FFF2-40B4-BE49-F238E27FC236}">
                <a16:creationId xmlns:a16="http://schemas.microsoft.com/office/drawing/2014/main" id="{C56F6710-F6FD-0347-BFE7-A117CAA34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10" y="3975176"/>
            <a:ext cx="4852066" cy="206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3B9C9173-11CE-3447-A3A2-2556B246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952" y="4107259"/>
            <a:ext cx="65817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949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5299146" y="154021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多維陣列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BF0392EA-EEB8-A34F-82BD-3D2EB35E74A1}"/>
              </a:ext>
            </a:extLst>
          </p:cNvPr>
          <p:cNvSpPr/>
          <p:nvPr/>
        </p:nvSpPr>
        <p:spPr>
          <a:xfrm>
            <a:off x="2423592" y="2410640"/>
            <a:ext cx="7344816" cy="661414"/>
          </a:xfrm>
          <a:prstGeom prst="roundRect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資料型態 </a:t>
            </a:r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陣列名稱</a:t>
            </a:r>
            <a:r>
              <a:rPr lang="en-US" altLang="zh-TW" sz="2400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長度</a:t>
            </a:r>
            <a:r>
              <a:rPr lang="en-US" altLang="zh-TW" sz="2400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1][</a:t>
            </a:r>
            <a:r>
              <a:rPr lang="zh-TW" altLang="en-US" sz="2400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長度</a:t>
            </a:r>
            <a:r>
              <a:rPr lang="en-US" altLang="zh-TW" sz="2400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2][</a:t>
            </a:r>
            <a:r>
              <a:rPr lang="zh-TW" altLang="en-US" sz="2400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長度</a:t>
            </a:r>
            <a:r>
              <a:rPr lang="en-US" altLang="zh-TW" sz="2400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3];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F75A457-C2A3-EE42-9630-18AD5190CF63}"/>
              </a:ext>
            </a:extLst>
          </p:cNvPr>
          <p:cNvSpPr/>
          <p:nvPr/>
        </p:nvSpPr>
        <p:spPr>
          <a:xfrm>
            <a:off x="2423591" y="4053346"/>
            <a:ext cx="7344816" cy="661414"/>
          </a:xfrm>
          <a:prstGeom prst="roundRect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資料型態 </a:t>
            </a:r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陣列名稱</a:t>
            </a:r>
            <a:r>
              <a:rPr lang="en-US" altLang="zh-TW" sz="2400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長度</a:t>
            </a:r>
            <a:r>
              <a:rPr lang="en-US" altLang="zh-TW" sz="2400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1][</a:t>
            </a:r>
            <a:r>
              <a:rPr lang="zh-TW" altLang="en-US" sz="2400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長度</a:t>
            </a:r>
            <a:r>
              <a:rPr lang="en-US" altLang="zh-TW" sz="2400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2][</a:t>
            </a:r>
            <a:r>
              <a:rPr lang="zh-TW" altLang="en-US" sz="2400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長度</a:t>
            </a:r>
            <a:r>
              <a:rPr lang="en-US" altLang="zh-TW" sz="2400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3] [</a:t>
            </a:r>
            <a:r>
              <a:rPr lang="zh-TW" altLang="en-US" sz="2400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長度</a:t>
            </a:r>
            <a:r>
              <a:rPr lang="en-US" altLang="zh-TW" sz="2400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4];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C4D752C-83BF-6544-BDD8-CB95C1AD159C}"/>
              </a:ext>
            </a:extLst>
          </p:cNvPr>
          <p:cNvSpPr/>
          <p:nvPr/>
        </p:nvSpPr>
        <p:spPr>
          <a:xfrm>
            <a:off x="5285520" y="163034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三維陣列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5B60AD-4CFC-CE4B-9A57-34F6FB8612BA}"/>
              </a:ext>
            </a:extLst>
          </p:cNvPr>
          <p:cNvSpPr/>
          <p:nvPr/>
        </p:nvSpPr>
        <p:spPr>
          <a:xfrm>
            <a:off x="5285519" y="341834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四維陣列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CFF623-74BB-7349-8446-A8A60CB05974}"/>
              </a:ext>
            </a:extLst>
          </p:cNvPr>
          <p:cNvSpPr/>
          <p:nvPr/>
        </p:nvSpPr>
        <p:spPr>
          <a:xfrm>
            <a:off x="3131085" y="5228904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幾個維度→幾個中括號→幾個索引值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6428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426D5461-078F-D745-85BF-097B8D9FB002}"/>
              </a:ext>
            </a:extLst>
          </p:cNvPr>
          <p:cNvSpPr/>
          <p:nvPr/>
        </p:nvSpPr>
        <p:spPr>
          <a:xfrm>
            <a:off x="2423589" y="3151774"/>
            <a:ext cx="7344816" cy="715688"/>
          </a:xfrm>
          <a:prstGeom prst="roundRect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zh-TW" sz="2800" b="1" dirty="0" err="1">
                <a:solidFill>
                  <a:srgbClr val="56A828"/>
                </a:solidFill>
                <a:latin typeface="Adobe 繁黑體 Std B" pitchFamily="34" charset="-120"/>
                <a:ea typeface="Adobe 繁黑體 Std B" pitchFamily="34" charset="-120"/>
              </a:rPr>
              <a:t>int</a:t>
            </a:r>
            <a:r>
              <a:rPr lang="zh-TW" altLang="en-US" sz="2800" b="1" dirty="0">
                <a:solidFill>
                  <a:srgbClr val="56A828"/>
                </a:solidFill>
                <a:latin typeface="Adobe 繁黑體 Std B" pitchFamily="34" charset="-120"/>
                <a:ea typeface="Adobe 繁黑體 Std B" pitchFamily="34" charset="-120"/>
              </a:rPr>
              <a:t> </a:t>
            </a:r>
            <a:r>
              <a:rPr lang="en-US" altLang="zh-TW" sz="2800" b="1" dirty="0">
                <a:solidFill>
                  <a:srgbClr val="7030A0"/>
                </a:solidFill>
                <a:latin typeface="Adobe 繁黑體 Std B" pitchFamily="34" charset="-120"/>
                <a:ea typeface="Adobe 繁黑體 Std B" pitchFamily="34" charset="-120"/>
              </a:rPr>
              <a:t>score</a:t>
            </a:r>
            <a:r>
              <a:rPr lang="en-US" altLang="zh-TW" sz="2800" b="1" dirty="0">
                <a:solidFill>
                  <a:srgbClr val="FF0000"/>
                </a:solidFill>
                <a:latin typeface="Adobe 繁黑體 Std B" pitchFamily="34" charset="-120"/>
                <a:ea typeface="Adobe 繁黑體 Std B" pitchFamily="34" charset="-120"/>
              </a:rPr>
              <a:t>[10][30][6];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EE955E17-809B-4840-920F-26B53900BB1C}"/>
              </a:ext>
            </a:extLst>
          </p:cNvPr>
          <p:cNvSpPr/>
          <p:nvPr/>
        </p:nvSpPr>
        <p:spPr>
          <a:xfrm>
            <a:off x="2423589" y="4818526"/>
            <a:ext cx="7344816" cy="697853"/>
          </a:xfrm>
          <a:prstGeom prst="roundRect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zh-TW" sz="2800" b="1" dirty="0">
                <a:solidFill>
                  <a:srgbClr val="7030A0"/>
                </a:solidFill>
                <a:latin typeface="Adobe 繁黑體 Std B" pitchFamily="34" charset="-120"/>
                <a:ea typeface="Adobe 繁黑體 Std B" pitchFamily="34" charset="-120"/>
              </a:rPr>
              <a:t>score</a:t>
            </a:r>
            <a:r>
              <a:rPr lang="en-US" altLang="zh-TW" sz="2800" b="1" dirty="0">
                <a:solidFill>
                  <a:srgbClr val="FF0000"/>
                </a:solidFill>
                <a:latin typeface="Adobe 繁黑體 Std B" pitchFamily="34" charset="-120"/>
                <a:ea typeface="Adobe 繁黑體 Std B" pitchFamily="34" charset="-120"/>
              </a:rPr>
              <a:t>[4][27][2]</a:t>
            </a:r>
            <a:r>
              <a:rPr lang="zh-TW" altLang="en-US" sz="28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 </a:t>
            </a:r>
            <a:r>
              <a:rPr lang="en-US" altLang="zh-TW" sz="28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=</a:t>
            </a:r>
            <a:r>
              <a:rPr lang="zh-TW" altLang="en-US" sz="28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 </a:t>
            </a:r>
            <a:r>
              <a:rPr lang="en-US" altLang="zh-TW" sz="28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85;</a:t>
            </a:r>
          </a:p>
        </p:txBody>
      </p:sp>
      <p:sp>
        <p:nvSpPr>
          <p:cNvPr id="12" name="不規則四邊形 11">
            <a:extLst>
              <a:ext uri="{FF2B5EF4-FFF2-40B4-BE49-F238E27FC236}">
                <a16:creationId xmlns:a16="http://schemas.microsoft.com/office/drawing/2014/main" id="{1E297A1B-BDC7-464E-A3A2-AA7824DFD3CD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7F77C18-40AD-EA45-93C1-3224E1732EF2}"/>
              </a:ext>
            </a:extLst>
          </p:cNvPr>
          <p:cNvSpPr/>
          <p:nvPr/>
        </p:nvSpPr>
        <p:spPr>
          <a:xfrm>
            <a:off x="5299146" y="154021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多維陣列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19353CA-3B93-C044-B5B3-999CF8C3D53D}"/>
              </a:ext>
            </a:extLst>
          </p:cNvPr>
          <p:cNvSpPr/>
          <p:nvPr/>
        </p:nvSpPr>
        <p:spPr>
          <a:xfrm>
            <a:off x="5544506" y="2638463"/>
            <a:ext cx="11029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宣告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946E4EC-B693-4947-924C-5328644F01BB}"/>
              </a:ext>
            </a:extLst>
          </p:cNvPr>
          <p:cNvSpPr/>
          <p:nvPr/>
        </p:nvSpPr>
        <p:spPr>
          <a:xfrm>
            <a:off x="2939259" y="4197266"/>
            <a:ext cx="6545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班、第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28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位同學、第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科成績：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85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416C7E7-7A39-6041-824E-5675FE897F89}"/>
              </a:ext>
            </a:extLst>
          </p:cNvPr>
          <p:cNvSpPr/>
          <p:nvPr/>
        </p:nvSpPr>
        <p:spPr>
          <a:xfrm>
            <a:off x="2598086" y="1625900"/>
            <a:ext cx="6995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全校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個班級、每班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30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人、每人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科成績。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1402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>
            <a:extLst>
              <a:ext uri="{FF2B5EF4-FFF2-40B4-BE49-F238E27FC236}">
                <a16:creationId xmlns:a16="http://schemas.microsoft.com/office/drawing/2014/main" id="{6B7EA0A3-12DD-684F-B3D4-EBDB561C9F54}"/>
              </a:ext>
            </a:extLst>
          </p:cNvPr>
          <p:cNvSpPr/>
          <p:nvPr/>
        </p:nvSpPr>
        <p:spPr>
          <a:xfrm>
            <a:off x="701652" y="2584065"/>
            <a:ext cx="4224760" cy="234822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3755456" y="154021"/>
            <a:ext cx="4913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Trade-off (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空間換取時間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35D7E3B-FFDE-FC46-AF9F-60CDF638D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221" y="1697104"/>
            <a:ext cx="5543456" cy="399177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E706A4F-3325-2941-87E9-16446021079C}"/>
              </a:ext>
            </a:extLst>
          </p:cNvPr>
          <p:cNvSpPr txBox="1"/>
          <p:nvPr/>
        </p:nvSpPr>
        <p:spPr>
          <a:xfrm>
            <a:off x="7074366" y="5793051"/>
            <a:ext cx="2851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Ref:</a:t>
            </a:r>
            <a:r>
              <a:rPr lang="zh-TW" altLang="en-US" sz="2400" dirty="0"/>
              <a:t> </a:t>
            </a:r>
            <a:r>
              <a:rPr lang="en-US" altLang="zh-TW" sz="2400" dirty="0">
                <a:hlinkClick r:id="rId3"/>
              </a:rPr>
              <a:t>Physics</a:t>
            </a:r>
            <a:r>
              <a:rPr lang="zh-TW" altLang="en-US" sz="2400" dirty="0">
                <a:hlinkClick r:id="rId3"/>
              </a:rPr>
              <a:t> </a:t>
            </a:r>
            <a:r>
              <a:rPr lang="en-US" altLang="zh-TW" sz="2400" dirty="0">
                <a:hlinkClick r:id="rId3"/>
              </a:rPr>
              <a:t>Academy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504B11-89B2-6944-B6E5-5C52ED4D8064}"/>
              </a:ext>
            </a:extLst>
          </p:cNvPr>
          <p:cNvSpPr/>
          <p:nvPr/>
        </p:nvSpPr>
        <p:spPr>
          <a:xfrm>
            <a:off x="1025108" y="2914934"/>
            <a:ext cx="3654831" cy="1686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sin, cos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Logarithmic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Image Processing</a:t>
            </a:r>
            <a:endParaRPr lang="zh-TW" altLang="en-US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8665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4707640" y="154021"/>
            <a:ext cx="30091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Example Code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7F1EE2B2-9715-4245-A38F-682AD443CC65}"/>
              </a:ext>
            </a:extLst>
          </p:cNvPr>
          <p:cNvSpPr/>
          <p:nvPr/>
        </p:nvSpPr>
        <p:spPr>
          <a:xfrm>
            <a:off x="835301" y="2334960"/>
            <a:ext cx="10521387" cy="1401970"/>
          </a:xfrm>
          <a:prstGeom prst="roundRect">
            <a:avLst/>
          </a:prstGeom>
          <a:noFill/>
          <a:ln w="38100">
            <a:solidFill>
              <a:srgbClr val="944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DE3D69-D9D6-B143-8292-1BCFAE0DDF3C}"/>
              </a:ext>
            </a:extLst>
          </p:cNvPr>
          <p:cNvSpPr/>
          <p:nvPr/>
        </p:nvSpPr>
        <p:spPr>
          <a:xfrm>
            <a:off x="5127418" y="2048982"/>
            <a:ext cx="1937155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Adobe 繁黑體 Std B" pitchFamily="34" charset="-120"/>
                <a:ea typeface="Adobe 繁黑體 Std B" pitchFamily="34" charset="-120"/>
              </a:rPr>
              <a:t>Live Code</a:t>
            </a:r>
            <a:endParaRPr lang="zh-TW" altLang="en-US" sz="2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9015EE-5AB4-1C46-BA06-892ACF4C2D27}"/>
              </a:ext>
            </a:extLst>
          </p:cNvPr>
          <p:cNvSpPr/>
          <p:nvPr/>
        </p:nvSpPr>
        <p:spPr>
          <a:xfrm>
            <a:off x="1109907" y="2642451"/>
            <a:ext cx="9972174" cy="65716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dobe 繁黑體 Std B" pitchFamily="34" charset="-120"/>
                <a:ea typeface="Adobe 繁黑體 Std B" pitchFamily="34" charset="-120"/>
              </a:rPr>
              <a:t>Build the exponential table of 2, and look it up by 30000000 times.</a:t>
            </a:r>
          </a:p>
        </p:txBody>
      </p:sp>
    </p:spTree>
    <p:extLst>
      <p:ext uri="{BB962C8B-B14F-4D97-AF65-F5344CB8AC3E}">
        <p14:creationId xmlns:p14="http://schemas.microsoft.com/office/powerpoint/2010/main" val="4060798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5709515" y="154021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注意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A9C4F60A-A05F-2641-9A41-3274E4C87EF2}"/>
              </a:ext>
            </a:extLst>
          </p:cNvPr>
          <p:cNvSpPr/>
          <p:nvPr/>
        </p:nvSpPr>
        <p:spPr>
          <a:xfrm>
            <a:off x="3577816" y="4004132"/>
            <a:ext cx="5342550" cy="794221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微軟正黑體" panose="020B0604030504040204" pitchFamily="34" charset="-120"/>
                <a:cs typeface="Consolas" panose="020B0609020204030204" pitchFamily="49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Helvetica" pitchFamily="2" charset="0"/>
                <a:ea typeface="微軟正黑體" panose="020B0604030504040204" pitchFamily="34" charset="-120"/>
                <a:cs typeface="Consolas" panose="020B0609020204030204" pitchFamily="49" charset="0"/>
              </a:rPr>
              <a:t>const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微軟正黑體" panose="020B0604030504040204" pitchFamily="34" charset="-120"/>
                <a:cs typeface="Consolas" panose="020B0609020204030204" pitchFamily="49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微軟正黑體" panose="020B0604030504040204" pitchFamily="34" charset="-120"/>
                <a:cs typeface="Consolas" panose="020B0609020204030204" pitchFamily="49" charset="0"/>
              </a:rPr>
              <a:t>int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微軟正黑體" panose="020B0604030504040204" pitchFamily="34" charset="-120"/>
                <a:cs typeface="Consolas" panose="020B0609020204030204" pitchFamily="49" charset="0"/>
              </a:rPr>
              <a:t> len = 3;</a:t>
            </a:r>
          </a:p>
          <a:p>
            <a:r>
              <a:rPr lang="zh-TW" altLang="en-US" sz="2400" b="1" dirty="0">
                <a:solidFill>
                  <a:schemeClr val="tx1"/>
                </a:solidFill>
                <a:latin typeface="Helvetica" pitchFamily="2" charset="0"/>
                <a:ea typeface="微軟正黑體" panose="020B0604030504040204" pitchFamily="34" charset="-120"/>
                <a:cs typeface="Consolas" panose="020B0609020204030204" pitchFamily="49" charset="0"/>
              </a:rPr>
              <a:t> </a:t>
            </a:r>
            <a:r>
              <a:rPr lang="en-US" altLang="zh-TW" sz="2400" b="1" dirty="0" err="1">
                <a:solidFill>
                  <a:schemeClr val="tx1"/>
                </a:solidFill>
                <a:latin typeface="Helvetica" pitchFamily="2" charset="0"/>
                <a:ea typeface="微軟正黑體" panose="020B0604030504040204" pitchFamily="34" charset="-120"/>
                <a:cs typeface="Consolas" panose="020B0609020204030204" pitchFamily="49" charset="0"/>
              </a:rPr>
              <a:t>int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微軟正黑體" panose="020B0604030504040204" pitchFamily="34" charset="-120"/>
                <a:cs typeface="Consolas" panose="020B0609020204030204" pitchFamily="49" charset="0"/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  <a:latin typeface="Helvetica" pitchFamily="2" charset="0"/>
                <a:ea typeface="微軟正黑體" panose="020B0604030504040204" pitchFamily="34" charset="-120"/>
                <a:cs typeface="Consolas" panose="020B0609020204030204" pitchFamily="49" charset="0"/>
              </a:rPr>
              <a:t>arr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微軟正黑體" panose="020B0604030504040204" pitchFamily="34" charset="-120"/>
                <a:cs typeface="Consolas" panose="020B0609020204030204" pitchFamily="49" charset="0"/>
              </a:rPr>
              <a:t>[</a:t>
            </a:r>
            <a:r>
              <a:rPr lang="en-US" altLang="zh-TW" sz="2400" dirty="0" err="1">
                <a:solidFill>
                  <a:schemeClr val="tx1"/>
                </a:solidFill>
                <a:latin typeface="Helvetica" pitchFamily="2" charset="0"/>
                <a:ea typeface="微軟正黑體" panose="020B0604030504040204" pitchFamily="34" charset="-120"/>
                <a:cs typeface="Consolas" panose="020B0609020204030204" pitchFamily="49" charset="0"/>
              </a:rPr>
              <a:t>len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微軟正黑體" panose="020B0604030504040204" pitchFamily="34" charset="-120"/>
                <a:cs typeface="Consolas" panose="020B0609020204030204" pitchFamily="49" charset="0"/>
              </a:rPr>
              <a:t>]; 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CB97653-17BF-2044-BD99-4FD93AAE538B}"/>
              </a:ext>
            </a:extLst>
          </p:cNvPr>
          <p:cNvSpPr/>
          <p:nvPr/>
        </p:nvSpPr>
        <p:spPr>
          <a:xfrm>
            <a:off x="3577816" y="5086644"/>
            <a:ext cx="5342550" cy="902814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微軟正黑體" panose="020B0604030504040204" pitchFamily="34" charset="-120"/>
                <a:cs typeface="Consolas" panose="020B0609020204030204" pitchFamily="49" charset="0"/>
              </a:rPr>
              <a:t> </a:t>
            </a:r>
            <a:r>
              <a:rPr lang="en-US" altLang="zh-TW" sz="2400" dirty="0">
                <a:solidFill>
                  <a:srgbClr val="00B050"/>
                </a:solidFill>
                <a:latin typeface="Helvetica" pitchFamily="2" charset="0"/>
                <a:ea typeface="微軟正黑體" panose="020B0604030504040204" pitchFamily="34" charset="-120"/>
                <a:cs typeface="Consolas" panose="020B0609020204030204" pitchFamily="49" charset="0"/>
              </a:rPr>
              <a:t>#define LEN 3</a:t>
            </a:r>
          </a:p>
          <a:p>
            <a:r>
              <a:rPr lang="zh-TW" altLang="en-US" sz="2400" b="1" dirty="0">
                <a:solidFill>
                  <a:schemeClr val="tx1"/>
                </a:solidFill>
                <a:latin typeface="Helvetica" pitchFamily="2" charset="0"/>
                <a:ea typeface="微軟正黑體" panose="020B0604030504040204" pitchFamily="34" charset="-120"/>
                <a:cs typeface="Consolas" panose="020B0609020204030204" pitchFamily="49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微軟正黑體" panose="020B0604030504040204" pitchFamily="34" charset="-120"/>
                <a:cs typeface="Consolas" panose="020B0609020204030204" pitchFamily="49" charset="0"/>
              </a:rPr>
              <a:t>int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微軟正黑體" panose="020B0604030504040204" pitchFamily="34" charset="-120"/>
                <a:cs typeface="Consolas" panose="020B0609020204030204" pitchFamily="49" charset="0"/>
              </a:rPr>
              <a:t> arr[LEN]; 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9247C02F-9FB3-654F-8EF7-378355A92695}"/>
              </a:ext>
            </a:extLst>
          </p:cNvPr>
          <p:cNvSpPr/>
          <p:nvPr/>
        </p:nvSpPr>
        <p:spPr>
          <a:xfrm>
            <a:off x="3577816" y="1819117"/>
            <a:ext cx="5342550" cy="1087729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>
                <a:solidFill>
                  <a:srgbClr val="FF0000"/>
                </a:solidFill>
                <a:latin typeface="Helvetica" pitchFamily="2" charset="0"/>
                <a:cs typeface="Consolas" panose="020B0609020204030204" pitchFamily="49" charset="0"/>
              </a:rPr>
              <a:t> </a:t>
            </a:r>
            <a:r>
              <a:rPr lang="en-US" altLang="zh-TW" sz="2400" b="1" dirty="0" err="1">
                <a:solidFill>
                  <a:srgbClr val="FF0000"/>
                </a:solidFill>
                <a:latin typeface="Helvetica" pitchFamily="2" charset="0"/>
                <a:cs typeface="Consolas" panose="020B0609020204030204" pitchFamily="49" charset="0"/>
              </a:rPr>
              <a:t>int</a:t>
            </a:r>
            <a:r>
              <a:rPr lang="en-US" altLang="zh-TW" sz="2400" dirty="0">
                <a:solidFill>
                  <a:srgbClr val="FF0000"/>
                </a:solidFill>
                <a:latin typeface="Helvetica" pitchFamily="2" charset="0"/>
                <a:cs typeface="Consolas" panose="020B0609020204030204" pitchFamily="49" charset="0"/>
              </a:rPr>
              <a:t> </a:t>
            </a:r>
            <a:r>
              <a:rPr lang="en-US" altLang="zh-TW" sz="2400" dirty="0" err="1">
                <a:solidFill>
                  <a:srgbClr val="FF0000"/>
                </a:solidFill>
                <a:latin typeface="Helvetica" pitchFamily="2" charset="0"/>
                <a:cs typeface="Consolas" panose="020B0609020204030204" pitchFamily="49" charset="0"/>
              </a:rPr>
              <a:t>len</a:t>
            </a:r>
            <a:r>
              <a:rPr lang="en-US" altLang="zh-TW" sz="2400" dirty="0">
                <a:solidFill>
                  <a:srgbClr val="FF0000"/>
                </a:solidFill>
                <a:latin typeface="Helvetica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zh-TW" altLang="en-US" sz="2400" dirty="0">
                <a:solidFill>
                  <a:schemeClr val="tx1"/>
                </a:solidFill>
                <a:latin typeface="Helvetica" pitchFamily="2" charset="0"/>
                <a:cs typeface="Consolas" panose="020B0609020204030204" pitchFamily="49" charset="0"/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  <a:latin typeface="Helvetica" pitchFamily="2" charset="0"/>
                <a:cs typeface="Consolas" panose="020B0609020204030204" pitchFamily="49" charset="0"/>
              </a:rPr>
              <a:t>cin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cs typeface="Consolas" panose="020B0609020204030204" pitchFamily="49" charset="0"/>
              </a:rPr>
              <a:t> &gt;&gt; </a:t>
            </a:r>
            <a:r>
              <a:rPr lang="en-US" altLang="zh-TW" sz="2400" dirty="0" err="1">
                <a:solidFill>
                  <a:schemeClr val="tx1"/>
                </a:solidFill>
                <a:latin typeface="Helvetica" pitchFamily="2" charset="0"/>
                <a:cs typeface="Consolas" panose="020B0609020204030204" pitchFamily="49" charset="0"/>
              </a:rPr>
              <a:t>len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zh-TW" altLang="en-US" sz="2400" b="1" dirty="0">
                <a:solidFill>
                  <a:schemeClr val="tx1"/>
                </a:solidFill>
                <a:latin typeface="Helvetica" pitchFamily="2" charset="0"/>
                <a:cs typeface="Consolas" panose="020B0609020204030204" pitchFamily="49" charset="0"/>
              </a:rPr>
              <a:t> </a:t>
            </a:r>
            <a:r>
              <a:rPr lang="en-US" altLang="zh-TW" sz="2400" b="1" dirty="0" err="1">
                <a:solidFill>
                  <a:schemeClr val="tx1"/>
                </a:solidFill>
                <a:latin typeface="Helvetica" pitchFamily="2" charset="0"/>
                <a:cs typeface="Consolas" panose="020B0609020204030204" pitchFamily="49" charset="0"/>
              </a:rPr>
              <a:t>int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cs typeface="Consolas" panose="020B0609020204030204" pitchFamily="49" charset="0"/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  <a:latin typeface="Helvetica" pitchFamily="2" charset="0"/>
                <a:cs typeface="Consolas" panose="020B0609020204030204" pitchFamily="49" charset="0"/>
              </a:rPr>
              <a:t>arr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cs typeface="Consolas" panose="020B0609020204030204" pitchFamily="49" charset="0"/>
              </a:rPr>
              <a:t>[</a:t>
            </a:r>
            <a:r>
              <a:rPr lang="en-US" altLang="zh-TW" sz="2400" dirty="0" err="1">
                <a:solidFill>
                  <a:schemeClr val="tx1"/>
                </a:solidFill>
                <a:latin typeface="Helvetica" pitchFamily="2" charset="0"/>
                <a:cs typeface="Consolas" panose="020B0609020204030204" pitchFamily="49" charset="0"/>
              </a:rPr>
              <a:t>len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cs typeface="Consolas" panose="020B0609020204030204" pitchFamily="49" charset="0"/>
              </a:rPr>
              <a:t>];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4C139A2-CCD0-3047-A08C-F99AFF258ABB}"/>
              </a:ext>
            </a:extLst>
          </p:cNvPr>
          <p:cNvSpPr/>
          <p:nvPr/>
        </p:nvSpPr>
        <p:spPr>
          <a:xfrm>
            <a:off x="6672875" y="2024200"/>
            <a:ext cx="1569660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3600" b="1" dirty="0">
                <a:solidFill>
                  <a:srgbClr val="FF0000"/>
                </a:solidFill>
                <a:latin typeface="Consolas" panose="020B0609020204030204" pitchFamily="49" charset="0"/>
                <a:ea typeface="Adobe 繁黑體 Std B"/>
                <a:cs typeface="Consolas" panose="020B0609020204030204" pitchFamily="49" charset="0"/>
              </a:rPr>
              <a:t>不建議</a:t>
            </a:r>
            <a:endParaRPr lang="zh-TW" altLang="en-US" sz="3600" b="1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D93D13-63FA-8F42-89E8-8DBD9CDD5F5F}"/>
              </a:ext>
            </a:extLst>
          </p:cNvPr>
          <p:cNvSpPr/>
          <p:nvPr/>
        </p:nvSpPr>
        <p:spPr>
          <a:xfrm>
            <a:off x="3424722" y="3300367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陣列長度必須為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定值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，不建議為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</a:t>
            </a:r>
            <a:endParaRPr lang="en-US" altLang="zh-TW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7B0E62-94AF-E546-9EAA-E57C4A29676B}"/>
              </a:ext>
            </a:extLst>
          </p:cNvPr>
          <p:cNvSpPr/>
          <p:nvPr/>
        </p:nvSpPr>
        <p:spPr>
          <a:xfrm>
            <a:off x="4013826" y="1181594"/>
            <a:ext cx="45544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const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修飾詞或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define!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38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1DDC9D1D-33BA-0449-8B87-2B0B62512D8E}"/>
              </a:ext>
            </a:extLst>
          </p:cNvPr>
          <p:cNvSpPr/>
          <p:nvPr/>
        </p:nvSpPr>
        <p:spPr>
          <a:xfrm>
            <a:off x="3358340" y="2565447"/>
            <a:ext cx="5475312" cy="1440160"/>
          </a:xfrm>
          <a:prstGeom prst="round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defRPr/>
            </a:pPr>
            <a:r>
              <a:rPr lang="fr-FR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int len;</a:t>
            </a:r>
          </a:p>
          <a:p>
            <a:pPr lvl="1">
              <a:defRPr/>
            </a:pPr>
            <a:r>
              <a:rPr lang="fr-FR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cin &gt;&gt; len;</a:t>
            </a:r>
          </a:p>
          <a:p>
            <a:pPr lvl="1">
              <a:defRPr/>
            </a:pPr>
            <a:r>
              <a:rPr lang="fr-FR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int *p = new int[len]();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741EA80C-6B06-8B43-8D8A-FDE7EB57F61D}"/>
              </a:ext>
            </a:extLst>
          </p:cNvPr>
          <p:cNvSpPr/>
          <p:nvPr/>
        </p:nvSpPr>
        <p:spPr>
          <a:xfrm>
            <a:off x="2711619" y="4971795"/>
            <a:ext cx="6768752" cy="725764"/>
          </a:xfrm>
          <a:prstGeom prst="round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defRPr/>
            </a:pPr>
            <a:r>
              <a:rPr lang="fr-FR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int *p = (int*) malloc(sizeof(int)*len);</a:t>
            </a:r>
          </a:p>
        </p:txBody>
      </p:sp>
      <p:sp>
        <p:nvSpPr>
          <p:cNvPr id="12" name="不規則四邊形 11">
            <a:extLst>
              <a:ext uri="{FF2B5EF4-FFF2-40B4-BE49-F238E27FC236}">
                <a16:creationId xmlns:a16="http://schemas.microsoft.com/office/drawing/2014/main" id="{6C27A2C7-3EB7-EE45-9F46-760F8A9B2CBE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B9B94B1-BC65-0643-9F5F-367A585BF986}"/>
              </a:ext>
            </a:extLst>
          </p:cNvPr>
          <p:cNvSpPr/>
          <p:nvPr/>
        </p:nvSpPr>
        <p:spPr>
          <a:xfrm>
            <a:off x="5709515" y="154021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注意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433C688-8872-E249-A784-DF472E765926}"/>
              </a:ext>
            </a:extLst>
          </p:cNvPr>
          <p:cNvSpPr/>
          <p:nvPr/>
        </p:nvSpPr>
        <p:spPr>
          <a:xfrm>
            <a:off x="3849229" y="1127384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如果無法事先得知陣列大小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904A6E8-23AD-5D46-AF32-5AF1A5A036BF}"/>
              </a:ext>
            </a:extLst>
          </p:cNvPr>
          <p:cNvSpPr/>
          <p:nvPr/>
        </p:nvSpPr>
        <p:spPr>
          <a:xfrm>
            <a:off x="4885015" y="1932745"/>
            <a:ext cx="24219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lang="zh-TW" altLang="en-US" sz="28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動態宣告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24E9D19-FC08-6345-BC16-B8396980CAA7}"/>
              </a:ext>
            </a:extLst>
          </p:cNvPr>
          <p:cNvSpPr/>
          <p:nvPr/>
        </p:nvSpPr>
        <p:spPr>
          <a:xfrm>
            <a:off x="4339346" y="4303117"/>
            <a:ext cx="35132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或是</a:t>
            </a:r>
            <a:r>
              <a:rPr lang="zh-TW" altLang="en-US" sz="28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動態記憶體配置</a:t>
            </a:r>
          </a:p>
        </p:txBody>
      </p:sp>
    </p:spTree>
    <p:extLst>
      <p:ext uri="{BB962C8B-B14F-4D97-AF65-F5344CB8AC3E}">
        <p14:creationId xmlns:p14="http://schemas.microsoft.com/office/powerpoint/2010/main" val="38177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3899724" y="188333"/>
            <a:ext cx="43925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range-based for loop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E3E4D342-E4C0-C542-A517-B41EFD4F1762}"/>
              </a:ext>
            </a:extLst>
          </p:cNvPr>
          <p:cNvSpPr/>
          <p:nvPr/>
        </p:nvSpPr>
        <p:spPr>
          <a:xfrm>
            <a:off x="2423590" y="3013567"/>
            <a:ext cx="7344816" cy="1356014"/>
          </a:xfrm>
          <a:prstGeom prst="roundRect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for(</a:t>
            </a:r>
            <a:r>
              <a:rPr lang="zh-TW" altLang="en-US" sz="2400" b="1" dirty="0">
                <a:solidFill>
                  <a:srgbClr val="C00000"/>
                </a:solidFill>
                <a:latin typeface="Helvetica" pitchFamily="2" charset="0"/>
                <a:ea typeface="Adobe 繁黑體 Std B" pitchFamily="34" charset="-120"/>
              </a:rPr>
              <a:t>暫存變數</a:t>
            </a:r>
            <a:r>
              <a:rPr lang="zh-TW" altLang="en-US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：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範圍</a:t>
            </a: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){</a:t>
            </a:r>
          </a:p>
          <a:p>
            <a:pPr lvl="1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	</a:t>
            </a:r>
            <a:r>
              <a:rPr lang="zh-TW" altLang="en-US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程式碼</a:t>
            </a: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;</a:t>
            </a:r>
          </a:p>
          <a:p>
            <a:pPr lvl="1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}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0527D8BD-2F0D-B64A-807C-1FA273279C20}"/>
              </a:ext>
            </a:extLst>
          </p:cNvPr>
          <p:cNvSpPr/>
          <p:nvPr/>
        </p:nvSpPr>
        <p:spPr>
          <a:xfrm>
            <a:off x="2423590" y="4749505"/>
            <a:ext cx="7344816" cy="1356014"/>
          </a:xfrm>
          <a:prstGeom prst="roundRect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for(</a:t>
            </a:r>
            <a:r>
              <a:rPr lang="en-US" altLang="zh-TW" sz="2400" b="1" dirty="0" err="1">
                <a:solidFill>
                  <a:srgbClr val="C00000"/>
                </a:solidFill>
                <a:latin typeface="Helvetica" pitchFamily="2" charset="0"/>
                <a:ea typeface="Adobe 繁黑體 Std B" pitchFamily="34" charset="-120"/>
              </a:rPr>
              <a:t>int</a:t>
            </a:r>
            <a:r>
              <a:rPr lang="en-US" altLang="zh-TW" sz="2400" b="1" dirty="0">
                <a:solidFill>
                  <a:srgbClr val="C00000"/>
                </a:solidFill>
                <a:latin typeface="Helvetica" pitchFamily="2" charset="0"/>
                <a:ea typeface="Adobe 繁黑體 Std B" pitchFamily="34" charset="-120"/>
              </a:rPr>
              <a:t> a</a:t>
            </a:r>
            <a:r>
              <a:rPr lang="zh-TW" altLang="en-US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：</a:t>
            </a:r>
            <a:r>
              <a:rPr lang="en-US" altLang="zh-TW" sz="2400" b="1" dirty="0" err="1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arr</a:t>
            </a: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){</a:t>
            </a:r>
          </a:p>
          <a:p>
            <a:pPr lvl="1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	</a:t>
            </a:r>
            <a:r>
              <a:rPr lang="en-US" altLang="zh-TW" sz="2400" b="1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cout</a:t>
            </a: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&lt;&lt; a;</a:t>
            </a:r>
          </a:p>
          <a:p>
            <a:pPr lvl="1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}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BF88B70-CFAA-7847-9F9A-7C7B0E8AEB5C}"/>
              </a:ext>
            </a:extLst>
          </p:cNvPr>
          <p:cNvSpPr/>
          <p:nvPr/>
        </p:nvSpPr>
        <p:spPr>
          <a:xfrm>
            <a:off x="2168795" y="1438610"/>
            <a:ext cx="78544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從某特定範圍中，利用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依序把東西取出來 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C++11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以後才有支援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157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4977744" y="154021"/>
            <a:ext cx="24689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陣列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(Array)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B4D7604-CFB1-1145-80F5-C7DFDB216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508" y="1502783"/>
            <a:ext cx="9334982" cy="564270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在記憶體開出一塊</a:t>
            </a:r>
            <a:r>
              <a:rPr lang="zh-TW" altLang="en-US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連續的空間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來儲存</a:t>
            </a:r>
            <a:r>
              <a:rPr lang="zh-TW" altLang="en-US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相同資料型態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的變數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3E13CA31-2BB5-3545-BC75-5E66D2699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233821"/>
              </p:ext>
            </p:extLst>
          </p:nvPr>
        </p:nvGraphicFramePr>
        <p:xfrm>
          <a:off x="1876021" y="2491177"/>
          <a:ext cx="8439955" cy="5181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87991">
                  <a:extLst>
                    <a:ext uri="{9D8B030D-6E8A-4147-A177-3AD203B41FA5}">
                      <a16:colId xmlns:a16="http://schemas.microsoft.com/office/drawing/2014/main" val="1387099405"/>
                    </a:ext>
                  </a:extLst>
                </a:gridCol>
                <a:gridCol w="1687991">
                  <a:extLst>
                    <a:ext uri="{9D8B030D-6E8A-4147-A177-3AD203B41FA5}">
                      <a16:colId xmlns:a16="http://schemas.microsoft.com/office/drawing/2014/main" val="2770265974"/>
                    </a:ext>
                  </a:extLst>
                </a:gridCol>
                <a:gridCol w="1687991">
                  <a:extLst>
                    <a:ext uri="{9D8B030D-6E8A-4147-A177-3AD203B41FA5}">
                      <a16:colId xmlns:a16="http://schemas.microsoft.com/office/drawing/2014/main" val="1163909599"/>
                    </a:ext>
                  </a:extLst>
                </a:gridCol>
                <a:gridCol w="1687991">
                  <a:extLst>
                    <a:ext uri="{9D8B030D-6E8A-4147-A177-3AD203B41FA5}">
                      <a16:colId xmlns:a16="http://schemas.microsoft.com/office/drawing/2014/main" val="3670146713"/>
                    </a:ext>
                  </a:extLst>
                </a:gridCol>
                <a:gridCol w="1687991">
                  <a:extLst>
                    <a:ext uri="{9D8B030D-6E8A-4147-A177-3AD203B41FA5}">
                      <a16:colId xmlns:a16="http://schemas.microsoft.com/office/drawing/2014/main" val="1762347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Consolas" panose="020B0609020204030204" pitchFamily="49" charset="0"/>
                        </a:rPr>
                        <a:t>score_1</a:t>
                      </a:r>
                      <a:endParaRPr lang="zh-TW" altLang="en-US" sz="2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Consolas" panose="020B0609020204030204" pitchFamily="49" charset="0"/>
                        </a:rPr>
                        <a:t>score_2</a:t>
                      </a:r>
                      <a:endParaRPr lang="zh-TW" altLang="en-US" sz="2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Consolas" panose="020B0609020204030204" pitchFamily="49" charset="0"/>
                        </a:rPr>
                        <a:t>score_3</a:t>
                      </a:r>
                      <a:endParaRPr lang="zh-TW" altLang="en-US" sz="2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Consolas" panose="020B0609020204030204" pitchFamily="49" charset="0"/>
                        </a:rPr>
                        <a:t>score_4</a:t>
                      </a:r>
                      <a:endParaRPr lang="zh-TW" altLang="en-US" sz="2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Consolas" panose="020B0609020204030204" pitchFamily="49" charset="0"/>
                        </a:rPr>
                        <a:t>score_5</a:t>
                      </a:r>
                      <a:endParaRPr lang="zh-TW" altLang="en-US" sz="2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776382"/>
                  </a:ext>
                </a:extLst>
              </a:tr>
            </a:tbl>
          </a:graphicData>
        </a:graphic>
      </p:graphicFrame>
      <p:sp>
        <p:nvSpPr>
          <p:cNvPr id="15" name="向下箭號 14">
            <a:extLst>
              <a:ext uri="{FF2B5EF4-FFF2-40B4-BE49-F238E27FC236}">
                <a16:creationId xmlns:a16="http://schemas.microsoft.com/office/drawing/2014/main" id="{53F6E4B1-1B3C-B945-9269-C3DF35470088}"/>
              </a:ext>
            </a:extLst>
          </p:cNvPr>
          <p:cNvSpPr/>
          <p:nvPr/>
        </p:nvSpPr>
        <p:spPr>
          <a:xfrm>
            <a:off x="2465343" y="3328573"/>
            <a:ext cx="360040" cy="361134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F095E2E-F8AF-AD46-AD99-E68080349B70}"/>
              </a:ext>
            </a:extLst>
          </p:cNvPr>
          <p:cNvSpPr txBox="1"/>
          <p:nvPr/>
        </p:nvSpPr>
        <p:spPr>
          <a:xfrm>
            <a:off x="2103779" y="3778110"/>
            <a:ext cx="1087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4 Bytes</a:t>
            </a:r>
            <a:endParaRPr lang="zh-TW" altLang="en-US" sz="2400" dirty="0"/>
          </a:p>
        </p:txBody>
      </p:sp>
      <p:sp>
        <p:nvSpPr>
          <p:cNvPr id="17" name="向下箭號 16">
            <a:extLst>
              <a:ext uri="{FF2B5EF4-FFF2-40B4-BE49-F238E27FC236}">
                <a16:creationId xmlns:a16="http://schemas.microsoft.com/office/drawing/2014/main" id="{5B6CBAEB-7F90-F94B-855E-699E469407BA}"/>
              </a:ext>
            </a:extLst>
          </p:cNvPr>
          <p:cNvSpPr/>
          <p:nvPr/>
        </p:nvSpPr>
        <p:spPr>
          <a:xfrm>
            <a:off x="4183876" y="3328573"/>
            <a:ext cx="360040" cy="361134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6B9BD4A-E46D-AE41-9517-E65732253E7B}"/>
              </a:ext>
            </a:extLst>
          </p:cNvPr>
          <p:cNvSpPr txBox="1"/>
          <p:nvPr/>
        </p:nvSpPr>
        <p:spPr>
          <a:xfrm>
            <a:off x="3819535" y="3778110"/>
            <a:ext cx="1087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4 Bytes</a:t>
            </a:r>
            <a:endParaRPr lang="zh-TW" altLang="en-US" sz="2400" dirty="0"/>
          </a:p>
        </p:txBody>
      </p:sp>
      <p:sp>
        <p:nvSpPr>
          <p:cNvPr id="19" name="向下箭號 18">
            <a:extLst>
              <a:ext uri="{FF2B5EF4-FFF2-40B4-BE49-F238E27FC236}">
                <a16:creationId xmlns:a16="http://schemas.microsoft.com/office/drawing/2014/main" id="{AA22758A-E49D-DE41-8484-001E8DEEE0D8}"/>
              </a:ext>
            </a:extLst>
          </p:cNvPr>
          <p:cNvSpPr/>
          <p:nvPr/>
        </p:nvSpPr>
        <p:spPr>
          <a:xfrm>
            <a:off x="5902409" y="3328573"/>
            <a:ext cx="360040" cy="386352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8E6EC65-429D-2F4E-982D-59949D0010D3}"/>
              </a:ext>
            </a:extLst>
          </p:cNvPr>
          <p:cNvSpPr txBox="1"/>
          <p:nvPr/>
        </p:nvSpPr>
        <p:spPr>
          <a:xfrm>
            <a:off x="5535291" y="3803328"/>
            <a:ext cx="1087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4 Bytes</a:t>
            </a:r>
            <a:endParaRPr lang="zh-TW" altLang="en-US" sz="2400" dirty="0"/>
          </a:p>
        </p:txBody>
      </p:sp>
      <p:sp>
        <p:nvSpPr>
          <p:cNvPr id="21" name="向下箭號 20">
            <a:extLst>
              <a:ext uri="{FF2B5EF4-FFF2-40B4-BE49-F238E27FC236}">
                <a16:creationId xmlns:a16="http://schemas.microsoft.com/office/drawing/2014/main" id="{F264B675-3E45-4F4B-A98A-27836B47C5C0}"/>
              </a:ext>
            </a:extLst>
          </p:cNvPr>
          <p:cNvSpPr/>
          <p:nvPr/>
        </p:nvSpPr>
        <p:spPr>
          <a:xfrm>
            <a:off x="7620942" y="3328573"/>
            <a:ext cx="360040" cy="361134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06244CA-A313-704F-8BB5-57641BA0C3D9}"/>
              </a:ext>
            </a:extLst>
          </p:cNvPr>
          <p:cNvSpPr txBox="1"/>
          <p:nvPr/>
        </p:nvSpPr>
        <p:spPr>
          <a:xfrm>
            <a:off x="7251047" y="3778110"/>
            <a:ext cx="1087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4 Bytes</a:t>
            </a:r>
            <a:endParaRPr lang="zh-TW" altLang="en-US" sz="2400" dirty="0"/>
          </a:p>
        </p:txBody>
      </p:sp>
      <p:sp>
        <p:nvSpPr>
          <p:cNvPr id="23" name="向下箭號 22">
            <a:extLst>
              <a:ext uri="{FF2B5EF4-FFF2-40B4-BE49-F238E27FC236}">
                <a16:creationId xmlns:a16="http://schemas.microsoft.com/office/drawing/2014/main" id="{2AE680B7-48DD-5745-988F-4FA3B2009FFE}"/>
              </a:ext>
            </a:extLst>
          </p:cNvPr>
          <p:cNvSpPr/>
          <p:nvPr/>
        </p:nvSpPr>
        <p:spPr>
          <a:xfrm>
            <a:off x="9339474" y="3328573"/>
            <a:ext cx="360040" cy="361134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A562EA3-22E7-4040-8571-61DBC93969E3}"/>
              </a:ext>
            </a:extLst>
          </p:cNvPr>
          <p:cNvSpPr txBox="1"/>
          <p:nvPr/>
        </p:nvSpPr>
        <p:spPr>
          <a:xfrm>
            <a:off x="8966803" y="3778110"/>
            <a:ext cx="1087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4 Bytes</a:t>
            </a:r>
            <a:endParaRPr lang="zh-TW" altLang="en-US" sz="2400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64248D52-F6A0-2047-933A-7ECEEBB50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22" r="497"/>
          <a:stretch/>
        </p:blipFill>
        <p:spPr>
          <a:xfrm>
            <a:off x="2474502" y="4458480"/>
            <a:ext cx="7242992" cy="1949765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3638F6C3-1F46-454E-A60F-8C9C527FB508}"/>
              </a:ext>
            </a:extLst>
          </p:cNvPr>
          <p:cNvSpPr txBox="1"/>
          <p:nvPr/>
        </p:nvSpPr>
        <p:spPr>
          <a:xfrm>
            <a:off x="2103779" y="6949924"/>
            <a:ext cx="602953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To Judy: </a:t>
            </a:r>
            <a:r>
              <a:rPr lang="zh-TW" altLang="en-US" b="1" dirty="0">
                <a:solidFill>
                  <a:srgbClr val="FF0000"/>
                </a:solidFill>
              </a:rPr>
              <a:t>這裡會用圖書館舉例 把所有的書籍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資料連續放置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b="1" dirty="0">
                <a:solidFill>
                  <a:srgbClr val="FF0000"/>
                </a:solidFill>
              </a:rPr>
              <a:t>之後取用資料會比較方便</a:t>
            </a:r>
          </a:p>
        </p:txBody>
      </p:sp>
    </p:spTree>
    <p:extLst>
      <p:ext uri="{BB962C8B-B14F-4D97-AF65-F5344CB8AC3E}">
        <p14:creationId xmlns:p14="http://schemas.microsoft.com/office/powerpoint/2010/main" val="1466098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3989490" y="194061"/>
            <a:ext cx="42130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Take home message</a:t>
            </a:r>
            <a:endParaRPr lang="zh-TW" altLang="en-US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71D2ED0-B913-2743-BA5E-8706CDA38408}"/>
              </a:ext>
            </a:extLst>
          </p:cNvPr>
          <p:cNvSpPr/>
          <p:nvPr/>
        </p:nvSpPr>
        <p:spPr>
          <a:xfrm>
            <a:off x="3250793" y="2216152"/>
            <a:ext cx="5690401" cy="3268666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E5768A6-562A-9E41-B981-7C3BF85DC58A}"/>
              </a:ext>
            </a:extLst>
          </p:cNvPr>
          <p:cNvSpPr/>
          <p:nvPr/>
        </p:nvSpPr>
        <p:spPr>
          <a:xfrm>
            <a:off x="3748263" y="2453243"/>
            <a:ext cx="4695463" cy="279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如何宣告陣列？</a:t>
            </a: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如何透過索引值使用陣列？</a:t>
            </a: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陣列名稱代表的意思是？</a:t>
            </a: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索引值代表的意思是？</a:t>
            </a: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如何宣告一個定值或常數？</a:t>
            </a:r>
          </a:p>
        </p:txBody>
      </p:sp>
    </p:spTree>
    <p:extLst>
      <p:ext uri="{BB962C8B-B14F-4D97-AF65-F5344CB8AC3E}">
        <p14:creationId xmlns:p14="http://schemas.microsoft.com/office/powerpoint/2010/main" val="318339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4721261" y="172540"/>
            <a:ext cx="27494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如何宣告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陣列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3D13BDF1-F742-B54F-8F6D-E2CA359F40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65176" y="1696715"/>
            <a:ext cx="2061647" cy="566058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  <a:defRPr/>
            </a:pP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變數宣告</a:t>
            </a:r>
            <a:endParaRPr lang="en-US" altLang="zh-TW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BD8BA481-F128-5747-8A4A-198F7D977595}"/>
              </a:ext>
            </a:extLst>
          </p:cNvPr>
          <p:cNvSpPr/>
          <p:nvPr/>
        </p:nvSpPr>
        <p:spPr>
          <a:xfrm>
            <a:off x="2577909" y="2262773"/>
            <a:ext cx="7044984" cy="566058"/>
          </a:xfrm>
          <a:prstGeom prst="roundRect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資料型態 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變數名稱</a:t>
            </a:r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06D50DC6-7496-8041-B51F-C88E3E2BFAD8}"/>
              </a:ext>
            </a:extLst>
          </p:cNvPr>
          <p:cNvSpPr/>
          <p:nvPr/>
        </p:nvSpPr>
        <p:spPr>
          <a:xfrm>
            <a:off x="2573508" y="4800838"/>
            <a:ext cx="7044984" cy="566058"/>
          </a:xfrm>
          <a:prstGeom prst="roundRect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資料型態 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陣列名稱</a:t>
            </a:r>
            <a:r>
              <a:rPr lang="en-US" altLang="zh-TW" sz="2800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800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長度</a:t>
            </a:r>
            <a:r>
              <a:rPr lang="en-US" altLang="zh-TW" sz="2800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  <a:r>
              <a:rPr lang="en-US" altLang="zh-TW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2F921767-F3A9-9E48-8A2C-4F68992FF0DD}"/>
              </a:ext>
            </a:extLst>
          </p:cNvPr>
          <p:cNvSpPr/>
          <p:nvPr/>
        </p:nvSpPr>
        <p:spPr>
          <a:xfrm>
            <a:off x="2573508" y="3017930"/>
            <a:ext cx="7044984" cy="566058"/>
          </a:xfrm>
          <a:prstGeom prst="round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zh-TW" sz="2800" b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Microsoft JhengHei" panose="020B0604030504040204" pitchFamily="34" charset="-120"/>
              </a:rPr>
              <a:t>float</a:t>
            </a:r>
            <a:r>
              <a:rPr lang="en-US" altLang="zh-TW" sz="2800" b="1" dirty="0">
                <a:solidFill>
                  <a:srgbClr val="56A828"/>
                </a:solidFill>
                <a:latin typeface="Helvetica" pitchFamily="2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Microsoft JhengHei" panose="020B0604030504040204" pitchFamily="34" charset="-120"/>
              </a:rPr>
              <a:t>score</a:t>
            </a:r>
            <a:r>
              <a:rPr lang="en-US" altLang="zh-TW" sz="2800" b="1" dirty="0">
                <a:latin typeface="Helvetica" pitchFamily="2" charset="0"/>
                <a:ea typeface="Microsoft JhengHei" panose="020B0604030504040204" pitchFamily="34" charset="-120"/>
              </a:rPr>
              <a:t>;</a:t>
            </a: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8B7021D6-D90E-DB46-8389-7CAED4727B33}"/>
              </a:ext>
            </a:extLst>
          </p:cNvPr>
          <p:cNvSpPr/>
          <p:nvPr/>
        </p:nvSpPr>
        <p:spPr>
          <a:xfrm>
            <a:off x="2573508" y="5555995"/>
            <a:ext cx="7044984" cy="566058"/>
          </a:xfrm>
          <a:prstGeom prst="round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zh-TW" sz="2800" b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Microsoft JhengHei" panose="020B0604030504040204" pitchFamily="34" charset="-120"/>
              </a:rPr>
              <a:t>float</a:t>
            </a:r>
            <a:r>
              <a:rPr lang="en-US" altLang="zh-TW" sz="2800" b="1" dirty="0">
                <a:solidFill>
                  <a:srgbClr val="56A828"/>
                </a:solidFill>
                <a:latin typeface="Helvetica" pitchFamily="2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Microsoft JhengHei" panose="020B0604030504040204" pitchFamily="34" charset="-120"/>
              </a:rPr>
              <a:t>score</a:t>
            </a:r>
            <a:r>
              <a:rPr lang="en-US" altLang="zh-TW" sz="2800" b="1" dirty="0">
                <a:solidFill>
                  <a:schemeClr val="accent2"/>
                </a:solidFill>
                <a:latin typeface="Helvetica" pitchFamily="2" charset="0"/>
                <a:ea typeface="Microsoft JhengHei" panose="020B0604030504040204" pitchFamily="34" charset="-120"/>
              </a:rPr>
              <a:t>[5]</a:t>
            </a:r>
            <a:r>
              <a:rPr lang="en-US" altLang="zh-TW" sz="2800" b="1" dirty="0">
                <a:latin typeface="Helvetica" pitchFamily="2" charset="0"/>
                <a:ea typeface="Microsoft JhengHei" panose="020B0604030504040204" pitchFamily="34" charset="-120"/>
              </a:rPr>
              <a:t>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B456A2-83E6-ED40-B31D-51DADA01829A}"/>
              </a:ext>
            </a:extLst>
          </p:cNvPr>
          <p:cNvSpPr/>
          <p:nvPr/>
        </p:nvSpPr>
        <p:spPr>
          <a:xfrm>
            <a:off x="5065176" y="4231000"/>
            <a:ext cx="20616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陣列宣告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7594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4157006" y="156613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初始化宣告出的陣列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21A4053-579A-224D-B818-75B2D5B43565}"/>
              </a:ext>
            </a:extLst>
          </p:cNvPr>
          <p:cNvSpPr/>
          <p:nvPr/>
        </p:nvSpPr>
        <p:spPr>
          <a:xfrm>
            <a:off x="2573505" y="2522823"/>
            <a:ext cx="7044984" cy="592869"/>
          </a:xfrm>
          <a:prstGeom prst="roundRect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Adobe 繁黑體 Std B" pitchFamily="34" charset="-120"/>
                <a:ea typeface="Adobe 繁黑體 Std B" pitchFamily="34" charset="-120"/>
              </a:rPr>
              <a:t>資料型態 </a:t>
            </a:r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Adobe 繁黑體 Std B" pitchFamily="34" charset="-120"/>
                <a:ea typeface="Adobe 繁黑體 Std B" pitchFamily="34" charset="-120"/>
              </a:rPr>
              <a:t>陣列名稱</a:t>
            </a:r>
            <a:r>
              <a:rPr lang="en-US" altLang="zh-TW" sz="2400" b="1" dirty="0">
                <a:solidFill>
                  <a:schemeClr val="accent2"/>
                </a:solidFill>
                <a:latin typeface="Adobe 繁黑體 Std B" pitchFamily="34" charset="-120"/>
                <a:ea typeface="Adobe 繁黑體 Std B" pitchFamily="34" charset="-120"/>
              </a:rPr>
              <a:t>[</a:t>
            </a:r>
            <a:r>
              <a:rPr lang="zh-TW" altLang="en-US" sz="2400" b="1" dirty="0">
                <a:solidFill>
                  <a:schemeClr val="accent2"/>
                </a:solidFill>
                <a:latin typeface="Adobe 繁黑體 Std B" pitchFamily="34" charset="-120"/>
                <a:ea typeface="Adobe 繁黑體 Std B" pitchFamily="34" charset="-120"/>
              </a:rPr>
              <a:t>長度</a:t>
            </a:r>
            <a:r>
              <a:rPr lang="en-US" altLang="zh-TW" sz="2400" b="1" dirty="0">
                <a:solidFill>
                  <a:schemeClr val="accent2"/>
                </a:solidFill>
                <a:latin typeface="Adobe 繁黑體 Std B" pitchFamily="34" charset="-120"/>
                <a:ea typeface="Adobe 繁黑體 Std B" pitchFamily="34" charset="-120"/>
              </a:rPr>
              <a:t>]</a:t>
            </a:r>
            <a:r>
              <a:rPr lang="zh-TW" altLang="en-US" sz="2400" b="1" dirty="0">
                <a:solidFill>
                  <a:schemeClr val="accent2"/>
                </a:solidFill>
                <a:latin typeface="Adobe 繁黑體 Std B" pitchFamily="34" charset="-120"/>
                <a:ea typeface="Adobe 繁黑體 Std B" pitchFamily="34" charset="-12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=</a:t>
            </a:r>
            <a:r>
              <a:rPr lang="zh-TW" altLang="en-US" sz="24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{</a:t>
            </a:r>
            <a:r>
              <a:rPr lang="zh-TW" altLang="en-US" sz="24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初始值</a:t>
            </a:r>
            <a:r>
              <a:rPr lang="en-US" altLang="zh-TW" sz="24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};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77B28BBD-9E78-8448-98A6-D9067EA87AA7}"/>
              </a:ext>
            </a:extLst>
          </p:cNvPr>
          <p:cNvSpPr/>
          <p:nvPr/>
        </p:nvSpPr>
        <p:spPr>
          <a:xfrm>
            <a:off x="2573505" y="3355401"/>
            <a:ext cx="7044984" cy="592869"/>
          </a:xfrm>
          <a:prstGeom prst="round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zh-TW" sz="2400" b="1" dirty="0" err="1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int</a:t>
            </a:r>
            <a:r>
              <a:rPr lang="zh-TW" altLang="en-US" sz="2400" b="1" dirty="0">
                <a:solidFill>
                  <a:srgbClr val="56A828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400" b="1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arr</a:t>
            </a:r>
            <a:r>
              <a:rPr lang="en-US" altLang="zh-TW" sz="2400" b="1" dirty="0">
                <a:solidFill>
                  <a:schemeClr val="accent2"/>
                </a:solidFill>
                <a:latin typeface="Helvetica" pitchFamily="2" charset="0"/>
                <a:ea typeface="Adobe 繁黑體 Std B" pitchFamily="34" charset="-120"/>
              </a:rPr>
              <a:t>[3]</a:t>
            </a:r>
            <a:r>
              <a:rPr lang="zh-TW" altLang="en-US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=</a:t>
            </a:r>
            <a:r>
              <a:rPr lang="zh-TW" altLang="en-US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{1,2,3};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AAD745C-FEE4-EB4F-99A7-4B11A9D079F1}"/>
              </a:ext>
            </a:extLst>
          </p:cNvPr>
          <p:cNvSpPr/>
          <p:nvPr/>
        </p:nvSpPr>
        <p:spPr>
          <a:xfrm>
            <a:off x="2573505" y="5264548"/>
            <a:ext cx="7044984" cy="592869"/>
          </a:xfrm>
          <a:prstGeom prst="round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zh-TW" sz="2400" b="1" dirty="0" err="1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int</a:t>
            </a:r>
            <a:r>
              <a:rPr lang="zh-TW" altLang="en-US" sz="2400" b="1" dirty="0">
                <a:solidFill>
                  <a:srgbClr val="56A828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400" b="1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arr</a:t>
            </a:r>
            <a:r>
              <a:rPr lang="en-US" altLang="zh-TW" sz="2400" b="1" dirty="0">
                <a:solidFill>
                  <a:schemeClr val="accent2"/>
                </a:solidFill>
                <a:latin typeface="Helvetica" pitchFamily="2" charset="0"/>
                <a:ea typeface="Adobe 繁黑體 Std B" pitchFamily="34" charset="-120"/>
              </a:rPr>
              <a:t>[3]</a:t>
            </a:r>
            <a:r>
              <a:rPr lang="zh-TW" altLang="en-US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=</a:t>
            </a:r>
            <a:r>
              <a:rPr lang="zh-TW" altLang="en-US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{0}; </a:t>
            </a:r>
            <a:r>
              <a:rPr lang="en-US" altLang="zh-TW" sz="2400" b="1" dirty="0">
                <a:solidFill>
                  <a:schemeClr val="accent4"/>
                </a:solidFill>
                <a:latin typeface="Helvetica" pitchFamily="2" charset="0"/>
                <a:ea typeface="Adobe 繁黑體 Std B" pitchFamily="34" charset="-120"/>
              </a:rPr>
              <a:t>// 0,0,0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817E912-6AE9-BC4D-9E6B-F2E07998C589}"/>
              </a:ext>
            </a:extLst>
          </p:cNvPr>
          <p:cNvSpPr/>
          <p:nvPr/>
        </p:nvSpPr>
        <p:spPr>
          <a:xfrm>
            <a:off x="4081664" y="1827440"/>
            <a:ext cx="40286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透過大括號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{}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賦予初始值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BB1A3C-8EEF-E44B-B17D-C86B79EF8B57}"/>
              </a:ext>
            </a:extLst>
          </p:cNvPr>
          <p:cNvSpPr/>
          <p:nvPr/>
        </p:nvSpPr>
        <p:spPr>
          <a:xfrm>
            <a:off x="3640036" y="4579400"/>
            <a:ext cx="49119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如果是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或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'\0'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，給定一個就好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0405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98548CE4-84AB-D443-B2B0-5391966D46BB}"/>
              </a:ext>
            </a:extLst>
          </p:cNvPr>
          <p:cNvSpPr/>
          <p:nvPr/>
        </p:nvSpPr>
        <p:spPr>
          <a:xfrm>
            <a:off x="2573506" y="4090305"/>
            <a:ext cx="7044984" cy="680207"/>
          </a:xfrm>
          <a:prstGeom prst="roundRect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Adobe 繁黑體 Std B" pitchFamily="34" charset="-120"/>
                <a:ea typeface="Adobe 繁黑體 Std B" pitchFamily="34" charset="-120"/>
              </a:rPr>
              <a:t>資料型態 </a:t>
            </a:r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Adobe 繁黑體 Std B" pitchFamily="34" charset="-120"/>
                <a:ea typeface="Adobe 繁黑體 Std B" pitchFamily="34" charset="-120"/>
              </a:rPr>
              <a:t>陣列名稱</a:t>
            </a:r>
            <a:r>
              <a:rPr lang="en-US" altLang="zh-TW" sz="2400" b="1" dirty="0">
                <a:solidFill>
                  <a:schemeClr val="accent2"/>
                </a:solidFill>
                <a:latin typeface="Adobe 繁黑體 Std B" pitchFamily="34" charset="-120"/>
                <a:ea typeface="Adobe 繁黑體 Std B" pitchFamily="34" charset="-120"/>
              </a:rPr>
              <a:t>[]</a:t>
            </a:r>
            <a:r>
              <a:rPr lang="zh-TW" altLang="en-US" sz="24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=</a:t>
            </a:r>
            <a:r>
              <a:rPr lang="zh-TW" altLang="en-US" sz="24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{</a:t>
            </a:r>
            <a:r>
              <a:rPr lang="zh-TW" altLang="en-US" sz="24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初始值</a:t>
            </a:r>
            <a:r>
              <a:rPr lang="en-US" altLang="zh-TW" sz="24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};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84C641B-02C8-1045-A1F3-F89FA44AC6AE}"/>
              </a:ext>
            </a:extLst>
          </p:cNvPr>
          <p:cNvSpPr/>
          <p:nvPr/>
        </p:nvSpPr>
        <p:spPr>
          <a:xfrm>
            <a:off x="2573506" y="4963081"/>
            <a:ext cx="7044984" cy="681972"/>
          </a:xfrm>
          <a:prstGeom prst="round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zh-TW" sz="2400" b="1" dirty="0" err="1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int</a:t>
            </a:r>
            <a:r>
              <a:rPr lang="zh-TW" altLang="en-US" sz="2400" b="1" dirty="0">
                <a:solidFill>
                  <a:srgbClr val="56A828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400" b="1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arr</a:t>
            </a:r>
            <a:r>
              <a:rPr lang="en-US" altLang="zh-TW" sz="2400" b="1" dirty="0">
                <a:solidFill>
                  <a:schemeClr val="accent2"/>
                </a:solidFill>
                <a:latin typeface="Helvetica" pitchFamily="2" charset="0"/>
                <a:ea typeface="Adobe 繁黑體 Std B" pitchFamily="34" charset="-120"/>
              </a:rPr>
              <a:t>[]</a:t>
            </a:r>
            <a:r>
              <a:rPr lang="zh-TW" altLang="en-US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=</a:t>
            </a:r>
            <a:r>
              <a:rPr lang="zh-TW" altLang="en-US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{1,2,3};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E93014-3A7F-4F43-85E5-3F36449A1466}"/>
              </a:ext>
            </a:extLst>
          </p:cNvPr>
          <p:cNvSpPr/>
          <p:nvPr/>
        </p:nvSpPr>
        <p:spPr>
          <a:xfrm>
            <a:off x="5420172" y="5729514"/>
            <a:ext cx="1351652" cy="40011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000" b="1" dirty="0">
                <a:solidFill>
                  <a:srgbClr val="FF0000"/>
                </a:solidFill>
                <a:latin typeface="Consolas" panose="020B0609020204030204" pitchFamily="49" charset="0"/>
                <a:ea typeface="Adobe 繁黑體 Std B"/>
                <a:cs typeface="Consolas" panose="020B0609020204030204" pitchFamily="49" charset="0"/>
              </a:rPr>
              <a:t>長度就是</a:t>
            </a:r>
            <a:r>
              <a:rPr lang="en-US" altLang="zh-TW" sz="2000" b="1" dirty="0">
                <a:solidFill>
                  <a:srgbClr val="FF0000"/>
                </a:solidFill>
                <a:latin typeface="Consolas" panose="020B0609020204030204" pitchFamily="49" charset="0"/>
                <a:ea typeface="Adobe 繁黑體 Std B"/>
                <a:cs typeface="Consolas" panose="020B0609020204030204" pitchFamily="49" charset="0"/>
              </a:rPr>
              <a:t>3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F367DA40-6475-6C46-997E-03DB1EAEBDE6}"/>
              </a:ext>
            </a:extLst>
          </p:cNvPr>
          <p:cNvSpPr/>
          <p:nvPr/>
        </p:nvSpPr>
        <p:spPr>
          <a:xfrm>
            <a:off x="2573506" y="2089603"/>
            <a:ext cx="7044984" cy="888909"/>
          </a:xfrm>
          <a:prstGeom prst="round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zh-TW" sz="2400" b="1" dirty="0" err="1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int</a:t>
            </a:r>
            <a:r>
              <a:rPr lang="zh-TW" altLang="en-US" sz="2400" b="1" dirty="0">
                <a:solidFill>
                  <a:srgbClr val="56A828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4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arr_1</a:t>
            </a:r>
            <a:r>
              <a:rPr lang="en-US" altLang="zh-TW" sz="2400" b="1" dirty="0">
                <a:solidFill>
                  <a:schemeClr val="accent2"/>
                </a:solidFill>
                <a:latin typeface="Helvetica" pitchFamily="2" charset="0"/>
                <a:ea typeface="Adobe 繁黑體 Std B" pitchFamily="34" charset="-120"/>
              </a:rPr>
              <a:t>[3]</a:t>
            </a:r>
            <a:r>
              <a:rPr lang="zh-TW" altLang="en-US" sz="2400" b="1" dirty="0">
                <a:solidFill>
                  <a:schemeClr val="accent2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=</a:t>
            </a:r>
            <a:r>
              <a:rPr lang="zh-TW" altLang="en-US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{1};  </a:t>
            </a:r>
            <a:r>
              <a:rPr lang="en-US" altLang="zh-TW" sz="2400" b="1" dirty="0">
                <a:solidFill>
                  <a:schemeClr val="accent4"/>
                </a:solidFill>
                <a:latin typeface="Helvetica" pitchFamily="2" charset="0"/>
                <a:ea typeface="Adobe 繁黑體 Std B" pitchFamily="34" charset="-120"/>
              </a:rPr>
              <a:t>// 1,0,0</a:t>
            </a:r>
          </a:p>
          <a:p>
            <a:pPr lvl="1" algn="ctr">
              <a:defRPr/>
            </a:pPr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char</a:t>
            </a:r>
            <a:r>
              <a:rPr lang="zh-TW" altLang="en-US" sz="2400" b="1" dirty="0">
                <a:solidFill>
                  <a:srgbClr val="56A828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4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Adobe 繁黑體 Std B" pitchFamily="34" charset="-120"/>
              </a:rPr>
              <a:t>arr_2</a:t>
            </a:r>
            <a:r>
              <a:rPr lang="en-US" altLang="zh-TW" sz="2400" b="1" dirty="0">
                <a:solidFill>
                  <a:schemeClr val="accent2"/>
                </a:solidFill>
                <a:latin typeface="Helvetica" pitchFamily="2" charset="0"/>
                <a:ea typeface="Adobe 繁黑體 Std B" pitchFamily="34" charset="-120"/>
              </a:rPr>
              <a:t>[3]</a:t>
            </a:r>
            <a:r>
              <a:rPr lang="zh-TW" altLang="en-US" sz="2400" b="1" dirty="0">
                <a:solidFill>
                  <a:schemeClr val="accent2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=</a:t>
            </a:r>
            <a:r>
              <a:rPr lang="zh-TW" altLang="en-US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{</a:t>
            </a:r>
            <a:r>
              <a:rPr lang="en-US" altLang="zh-TW" sz="2400" dirty="0">
                <a:latin typeface="Helvetica" pitchFamily="2" charset="0"/>
              </a:rPr>
              <a:t>'a'</a:t>
            </a:r>
            <a:r>
              <a:rPr lang="en-US" altLang="zh-TW" sz="2400" b="1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};  </a:t>
            </a:r>
            <a:r>
              <a:rPr lang="en-US" altLang="zh-TW" sz="2400" b="1" dirty="0">
                <a:solidFill>
                  <a:schemeClr val="accent4"/>
                </a:solidFill>
                <a:latin typeface="Helvetica" pitchFamily="2" charset="0"/>
                <a:ea typeface="Adobe 繁黑體 Std B" pitchFamily="34" charset="-120"/>
              </a:rPr>
              <a:t>// 'a', '\0', '\0'</a:t>
            </a:r>
          </a:p>
        </p:txBody>
      </p:sp>
      <p:sp>
        <p:nvSpPr>
          <p:cNvPr id="14" name="不規則四邊形 13">
            <a:extLst>
              <a:ext uri="{FF2B5EF4-FFF2-40B4-BE49-F238E27FC236}">
                <a16:creationId xmlns:a16="http://schemas.microsoft.com/office/drawing/2014/main" id="{861812DF-064C-3747-9EAD-F88FC6B28A0A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A31A03C-F5CA-1E47-BA8C-55502AD9489F}"/>
              </a:ext>
            </a:extLst>
          </p:cNvPr>
          <p:cNvSpPr/>
          <p:nvPr/>
        </p:nvSpPr>
        <p:spPr>
          <a:xfrm>
            <a:off x="4157006" y="156613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初始化宣告出的陣列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BD97D43-D6F4-1D4F-9763-A921D7F884A6}"/>
              </a:ext>
            </a:extLst>
          </p:cNvPr>
          <p:cNvSpPr/>
          <p:nvPr/>
        </p:nvSpPr>
        <p:spPr>
          <a:xfrm>
            <a:off x="3640037" y="1517373"/>
            <a:ext cx="49119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沒有給足的部分都會是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或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'\0'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A81F44-4210-6E4E-AD19-307D598DC810}"/>
              </a:ext>
            </a:extLst>
          </p:cNvPr>
          <p:cNvSpPr/>
          <p:nvPr/>
        </p:nvSpPr>
        <p:spPr>
          <a:xfrm>
            <a:off x="2412938" y="3433640"/>
            <a:ext cx="73661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可以透過賦予初始值的方式而不指定陣列大小</a:t>
            </a:r>
          </a:p>
        </p:txBody>
      </p:sp>
    </p:spTree>
    <p:extLst>
      <p:ext uri="{BB962C8B-B14F-4D97-AF65-F5344CB8AC3E}">
        <p14:creationId xmlns:p14="http://schemas.microsoft.com/office/powerpoint/2010/main" val="2282625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5182928" y="16078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陣列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47B6A88F-56DB-E044-AD0E-792CCE592181}"/>
              </a:ext>
            </a:extLst>
          </p:cNvPr>
          <p:cNvSpPr/>
          <p:nvPr/>
        </p:nvSpPr>
        <p:spPr>
          <a:xfrm>
            <a:off x="2573508" y="2300934"/>
            <a:ext cx="7044984" cy="665683"/>
          </a:xfrm>
          <a:prstGeom prst="roundRect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zh-TW" altLang="en-US" sz="2800" dirty="0">
                <a:solidFill>
                  <a:schemeClr val="accent1">
                    <a:lumMod val="75000"/>
                  </a:schemeClr>
                </a:solidFill>
                <a:latin typeface="Adobe 繁黑體 Std B" pitchFamily="34" charset="-120"/>
                <a:ea typeface="Adobe 繁黑體 Std B" pitchFamily="34" charset="-120"/>
              </a:rPr>
              <a:t>陣列名稱</a:t>
            </a:r>
            <a:r>
              <a:rPr lang="en-US" altLang="zh-TW" sz="2800" dirty="0">
                <a:solidFill>
                  <a:schemeClr val="accent2"/>
                </a:solidFill>
                <a:latin typeface="Adobe 繁黑體 Std B" pitchFamily="34" charset="-120"/>
                <a:ea typeface="Adobe 繁黑體 Std B" pitchFamily="34" charset="-120"/>
              </a:rPr>
              <a:t>[</a:t>
            </a:r>
            <a:r>
              <a:rPr lang="zh-TW" altLang="en-US" sz="2800" dirty="0">
                <a:solidFill>
                  <a:schemeClr val="accent2"/>
                </a:solidFill>
                <a:latin typeface="Adobe 繁黑體 Std B" pitchFamily="34" charset="-120"/>
                <a:ea typeface="Adobe 繁黑體 Std B" pitchFamily="34" charset="-120"/>
              </a:rPr>
              <a:t>索引</a:t>
            </a:r>
            <a:r>
              <a:rPr lang="en-US" altLang="zh-TW" sz="2800" dirty="0">
                <a:solidFill>
                  <a:schemeClr val="accent2"/>
                </a:solidFill>
                <a:latin typeface="Adobe 繁黑體 Std B" pitchFamily="34" charset="-120"/>
                <a:ea typeface="Adobe 繁黑體 Std B" pitchFamily="34" charset="-120"/>
              </a:rPr>
              <a:t>]</a:t>
            </a:r>
            <a:endParaRPr lang="en-US" altLang="zh-TW" sz="2800" b="1" dirty="0">
              <a:solidFill>
                <a:schemeClr val="accent2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E691419A-A4E9-F84A-A55A-2EC880778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941834"/>
              </p:ext>
            </p:extLst>
          </p:nvPr>
        </p:nvGraphicFramePr>
        <p:xfrm>
          <a:off x="2268558" y="4573027"/>
          <a:ext cx="7654875" cy="4572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30975">
                  <a:extLst>
                    <a:ext uri="{9D8B030D-6E8A-4147-A177-3AD203B41FA5}">
                      <a16:colId xmlns:a16="http://schemas.microsoft.com/office/drawing/2014/main" val="1387099405"/>
                    </a:ext>
                  </a:extLst>
                </a:gridCol>
                <a:gridCol w="1530975">
                  <a:extLst>
                    <a:ext uri="{9D8B030D-6E8A-4147-A177-3AD203B41FA5}">
                      <a16:colId xmlns:a16="http://schemas.microsoft.com/office/drawing/2014/main" val="2770265974"/>
                    </a:ext>
                  </a:extLst>
                </a:gridCol>
                <a:gridCol w="1530975">
                  <a:extLst>
                    <a:ext uri="{9D8B030D-6E8A-4147-A177-3AD203B41FA5}">
                      <a16:colId xmlns:a16="http://schemas.microsoft.com/office/drawing/2014/main" val="1163909599"/>
                    </a:ext>
                  </a:extLst>
                </a:gridCol>
                <a:gridCol w="1530975">
                  <a:extLst>
                    <a:ext uri="{9D8B030D-6E8A-4147-A177-3AD203B41FA5}">
                      <a16:colId xmlns:a16="http://schemas.microsoft.com/office/drawing/2014/main" val="3670146713"/>
                    </a:ext>
                  </a:extLst>
                </a:gridCol>
                <a:gridCol w="1530975">
                  <a:extLst>
                    <a:ext uri="{9D8B030D-6E8A-4147-A177-3AD203B41FA5}">
                      <a16:colId xmlns:a16="http://schemas.microsoft.com/office/drawing/2014/main" val="176234703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dirty="0"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score</a:t>
                      </a:r>
                      <a:r>
                        <a:rPr lang="en-US" altLang="zh-TW" sz="2000" dirty="0">
                          <a:solidFill>
                            <a:schemeClr val="accent2"/>
                          </a:solidFill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[0]</a:t>
                      </a:r>
                      <a:endParaRPr lang="zh-TW" altLang="en-US" sz="2000" dirty="0">
                        <a:solidFill>
                          <a:schemeClr val="accent2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score</a:t>
                      </a:r>
                      <a:r>
                        <a:rPr lang="en-US" altLang="zh-TW" sz="2000" dirty="0">
                          <a:solidFill>
                            <a:schemeClr val="accent2"/>
                          </a:solidFill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[1]</a:t>
                      </a:r>
                      <a:endParaRPr lang="zh-TW" altLang="en-US" sz="2000" dirty="0">
                        <a:solidFill>
                          <a:schemeClr val="accent2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score</a:t>
                      </a:r>
                      <a:r>
                        <a:rPr lang="en-US" altLang="zh-TW" sz="2000" dirty="0">
                          <a:solidFill>
                            <a:schemeClr val="accent2"/>
                          </a:solidFill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[2]</a:t>
                      </a:r>
                      <a:endParaRPr lang="zh-TW" altLang="en-US" sz="2000" dirty="0">
                        <a:solidFill>
                          <a:schemeClr val="accent2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score</a:t>
                      </a:r>
                      <a:r>
                        <a:rPr lang="en-US" altLang="zh-TW" sz="2000" dirty="0">
                          <a:solidFill>
                            <a:schemeClr val="accent2"/>
                          </a:solidFill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[3]</a:t>
                      </a:r>
                      <a:endParaRPr lang="zh-TW" altLang="en-US" sz="2000" dirty="0">
                        <a:solidFill>
                          <a:schemeClr val="accent2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score</a:t>
                      </a:r>
                      <a:r>
                        <a:rPr lang="en-US" altLang="zh-TW" sz="2000" dirty="0">
                          <a:solidFill>
                            <a:schemeClr val="accent2"/>
                          </a:solidFill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[4]</a:t>
                      </a:r>
                      <a:endParaRPr lang="zh-TW" altLang="en-US" sz="2000" dirty="0">
                        <a:solidFill>
                          <a:schemeClr val="accent2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776382"/>
                  </a:ext>
                </a:extLst>
              </a:tr>
            </a:tbl>
          </a:graphicData>
        </a:graphic>
      </p:graphicFrame>
      <p:sp>
        <p:nvSpPr>
          <p:cNvPr id="12" name="圓角矩形 11">
            <a:extLst>
              <a:ext uri="{FF2B5EF4-FFF2-40B4-BE49-F238E27FC236}">
                <a16:creationId xmlns:a16="http://schemas.microsoft.com/office/drawing/2014/main" id="{7A158AC1-4672-354D-A690-5AA81A43BED6}"/>
              </a:ext>
            </a:extLst>
          </p:cNvPr>
          <p:cNvSpPr/>
          <p:nvPr/>
        </p:nvSpPr>
        <p:spPr>
          <a:xfrm>
            <a:off x="2573504" y="3717776"/>
            <a:ext cx="7044984" cy="566058"/>
          </a:xfrm>
          <a:prstGeom prst="round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zh-TW" sz="28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float score[5];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066E9D3-C664-3C49-900D-508EC21582BE}"/>
              </a:ext>
            </a:extLst>
          </p:cNvPr>
          <p:cNvSpPr/>
          <p:nvPr/>
        </p:nvSpPr>
        <p:spPr>
          <a:xfrm>
            <a:off x="6975676" y="5252155"/>
            <a:ext cx="3355406" cy="40011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20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score[5]</a:t>
            </a:r>
            <a:r>
              <a:rPr lang="zh-TW" altLang="en-US" sz="20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不存在於此陣列中</a:t>
            </a:r>
            <a:r>
              <a:rPr lang="en-US" altLang="zh-TW" sz="20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!</a:t>
            </a:r>
            <a:endParaRPr lang="zh-TW" altLang="en-US" sz="20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E3AA4B-63C9-C248-9105-95950EF5A4C4}"/>
              </a:ext>
            </a:extLst>
          </p:cNvPr>
          <p:cNvSpPr/>
          <p:nvPr/>
        </p:nvSpPr>
        <p:spPr>
          <a:xfrm>
            <a:off x="2017071" y="5252155"/>
            <a:ext cx="1864614" cy="40011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0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索引值從</a:t>
            </a:r>
            <a:r>
              <a:rPr lang="en-US" altLang="zh-TW" sz="20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0</a:t>
            </a:r>
            <a:r>
              <a:rPr lang="zh-TW" altLang="en-US" sz="20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開始</a:t>
            </a:r>
            <a:endParaRPr lang="zh-TW" altLang="en-US" sz="20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5414D6B-C8F2-4049-B063-FC09164C4972}"/>
              </a:ext>
            </a:extLst>
          </p:cNvPr>
          <p:cNvSpPr/>
          <p:nvPr/>
        </p:nvSpPr>
        <p:spPr>
          <a:xfrm>
            <a:off x="4208301" y="1714538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透過索引值來取用資料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F3FF4C9-3CF4-364A-9F65-A8CC03A7474D}"/>
              </a:ext>
            </a:extLst>
          </p:cNvPr>
          <p:cNvSpPr/>
          <p:nvPr/>
        </p:nvSpPr>
        <p:spPr>
          <a:xfrm>
            <a:off x="5644591" y="314459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範例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8073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282C1D7-C7EC-B64D-A7DC-CA5D050B9E66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E5D077-4C97-174D-9282-97E25D46E4A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不規則四邊形 2">
            <a:extLst>
              <a:ext uri="{FF2B5EF4-FFF2-40B4-BE49-F238E27FC236}">
                <a16:creationId xmlns:a16="http://schemas.microsoft.com/office/drawing/2014/main" id="{60B6FDF2-BF1F-3445-81FD-4D965EC2CE46}"/>
              </a:ext>
            </a:extLst>
          </p:cNvPr>
          <p:cNvSpPr/>
          <p:nvPr/>
        </p:nvSpPr>
        <p:spPr>
          <a:xfrm>
            <a:off x="2852524" y="-234567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18EC6-B5E1-034D-89D2-F7856F9B6C42}"/>
              </a:ext>
            </a:extLst>
          </p:cNvPr>
          <p:cNvSpPr/>
          <p:nvPr/>
        </p:nvSpPr>
        <p:spPr>
          <a:xfrm>
            <a:off x="5299146" y="154021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陣列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28CA3D79-2721-3449-A7BE-D44DDBC2F18B}"/>
              </a:ext>
            </a:extLst>
          </p:cNvPr>
          <p:cNvSpPr/>
          <p:nvPr/>
        </p:nvSpPr>
        <p:spPr>
          <a:xfrm>
            <a:off x="2689724" y="1626631"/>
            <a:ext cx="7044984" cy="640136"/>
          </a:xfrm>
          <a:prstGeom prst="round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zh-TW" sz="2800" b="1" dirty="0">
                <a:solidFill>
                  <a:schemeClr val="tx1"/>
                </a:solidFill>
                <a:latin typeface="Adobe 繁黑體 Std B" pitchFamily="34" charset="-120"/>
                <a:ea typeface="Adobe 繁黑體 Std B" pitchFamily="34" charset="-120"/>
              </a:rPr>
              <a:t>float score[5];</a:t>
            </a: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C4214056-11D3-794B-87FB-BE2C2E63CBBD}"/>
              </a:ext>
            </a:extLst>
          </p:cNvPr>
          <p:cNvSpPr/>
          <p:nvPr/>
        </p:nvSpPr>
        <p:spPr>
          <a:xfrm>
            <a:off x="1907902" y="3821629"/>
            <a:ext cx="3754760" cy="2232248"/>
          </a:xfrm>
          <a:prstGeom prst="round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score[0]</a:t>
            </a:r>
            <a:r>
              <a:rPr lang="zh-TW" altLang="en-US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=</a:t>
            </a:r>
            <a:r>
              <a:rPr lang="zh-TW" altLang="en-US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93.5;</a:t>
            </a:r>
          </a:p>
          <a:p>
            <a:pPr lvl="1">
              <a:defRPr/>
            </a:pP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score[1]</a:t>
            </a:r>
            <a:r>
              <a:rPr lang="zh-TW" altLang="en-US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=</a:t>
            </a:r>
            <a:r>
              <a:rPr lang="zh-TW" altLang="en-US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82.1;</a:t>
            </a:r>
          </a:p>
          <a:p>
            <a:pPr lvl="1">
              <a:defRPr/>
            </a:pP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score[2]</a:t>
            </a:r>
            <a:r>
              <a:rPr lang="zh-TW" altLang="en-US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=</a:t>
            </a:r>
            <a:r>
              <a:rPr lang="zh-TW" altLang="en-US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61.0;</a:t>
            </a:r>
          </a:p>
          <a:p>
            <a:pPr lvl="1">
              <a:defRPr/>
            </a:pP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score[3]</a:t>
            </a:r>
            <a:r>
              <a:rPr lang="zh-TW" altLang="en-US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=</a:t>
            </a:r>
            <a:r>
              <a:rPr lang="zh-TW" altLang="en-US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71.8;</a:t>
            </a:r>
          </a:p>
          <a:p>
            <a:pPr lvl="1">
              <a:defRPr/>
            </a:pP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score[4]</a:t>
            </a:r>
            <a:r>
              <a:rPr lang="zh-TW" altLang="en-US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=</a:t>
            </a:r>
            <a:r>
              <a:rPr lang="zh-TW" altLang="en-US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80.2;</a:t>
            </a: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75BAD3E8-875E-3049-935D-F986922137D9}"/>
              </a:ext>
            </a:extLst>
          </p:cNvPr>
          <p:cNvSpPr/>
          <p:nvPr/>
        </p:nvSpPr>
        <p:spPr>
          <a:xfrm>
            <a:off x="6245034" y="3821188"/>
            <a:ext cx="3888432" cy="2232248"/>
          </a:xfrm>
          <a:prstGeom prst="round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zh-TW" sz="2800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cout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&lt;&lt; score[0]</a:t>
            </a:r>
            <a:r>
              <a:rPr lang="zh-TW" altLang="en-US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;</a:t>
            </a:r>
          </a:p>
          <a:p>
            <a:pPr lvl="1">
              <a:defRPr/>
            </a:pPr>
            <a:r>
              <a:rPr lang="en-US" altLang="zh-TW" sz="2800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cout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&lt;&lt; score[1]</a:t>
            </a:r>
            <a:r>
              <a:rPr lang="zh-TW" altLang="en-US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; </a:t>
            </a:r>
            <a:r>
              <a:rPr lang="en-US" altLang="zh-TW" sz="2800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cout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&lt;&lt; score[2]</a:t>
            </a:r>
            <a:r>
              <a:rPr lang="zh-TW" altLang="en-US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;</a:t>
            </a:r>
          </a:p>
          <a:p>
            <a:pPr lvl="1">
              <a:defRPr/>
            </a:pPr>
            <a:r>
              <a:rPr lang="en-US" altLang="zh-TW" sz="2800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cout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&lt;&lt; score[3]</a:t>
            </a:r>
            <a:r>
              <a:rPr lang="zh-TW" altLang="en-US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;</a:t>
            </a:r>
          </a:p>
          <a:p>
            <a:pPr lvl="1">
              <a:defRPr/>
            </a:pPr>
            <a:r>
              <a:rPr lang="en-US" altLang="zh-TW" sz="2800" dirty="0" err="1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cout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&lt;&lt; score[4]</a:t>
            </a:r>
            <a:r>
              <a:rPr lang="zh-TW" altLang="en-US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Helvetica" pitchFamily="2" charset="0"/>
                <a:ea typeface="Adobe 繁黑體 Std B" pitchFamily="34" charset="-120"/>
              </a:rPr>
              <a:t>;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00B5015-2778-2A4E-84C8-C9AA43E17631}"/>
              </a:ext>
            </a:extLst>
          </p:cNvPr>
          <p:cNvSpPr/>
          <p:nvPr/>
        </p:nvSpPr>
        <p:spPr>
          <a:xfrm>
            <a:off x="3278545" y="3236855"/>
            <a:ext cx="1005403" cy="58477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zh-TW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賦值</a:t>
            </a:r>
            <a:endParaRPr lang="zh-TW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FFBCFC1-8126-D348-9BD3-8BE6BE5A19EF}"/>
              </a:ext>
            </a:extLst>
          </p:cNvPr>
          <p:cNvSpPr/>
          <p:nvPr/>
        </p:nvSpPr>
        <p:spPr>
          <a:xfrm>
            <a:off x="7686549" y="3236854"/>
            <a:ext cx="1005403" cy="58477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zh-TW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取用</a:t>
            </a:r>
            <a:endParaRPr lang="zh-TW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F9A359F4-145B-604A-B132-4DC4B2057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122221"/>
              </p:ext>
            </p:extLst>
          </p:nvPr>
        </p:nvGraphicFramePr>
        <p:xfrm>
          <a:off x="1780581" y="2570021"/>
          <a:ext cx="7654875" cy="4572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30975">
                  <a:extLst>
                    <a:ext uri="{9D8B030D-6E8A-4147-A177-3AD203B41FA5}">
                      <a16:colId xmlns:a16="http://schemas.microsoft.com/office/drawing/2014/main" val="1387099405"/>
                    </a:ext>
                  </a:extLst>
                </a:gridCol>
                <a:gridCol w="1530975">
                  <a:extLst>
                    <a:ext uri="{9D8B030D-6E8A-4147-A177-3AD203B41FA5}">
                      <a16:colId xmlns:a16="http://schemas.microsoft.com/office/drawing/2014/main" val="2770265974"/>
                    </a:ext>
                  </a:extLst>
                </a:gridCol>
                <a:gridCol w="1530975">
                  <a:extLst>
                    <a:ext uri="{9D8B030D-6E8A-4147-A177-3AD203B41FA5}">
                      <a16:colId xmlns:a16="http://schemas.microsoft.com/office/drawing/2014/main" val="1163909599"/>
                    </a:ext>
                  </a:extLst>
                </a:gridCol>
                <a:gridCol w="1530975">
                  <a:extLst>
                    <a:ext uri="{9D8B030D-6E8A-4147-A177-3AD203B41FA5}">
                      <a16:colId xmlns:a16="http://schemas.microsoft.com/office/drawing/2014/main" val="3670146713"/>
                    </a:ext>
                  </a:extLst>
                </a:gridCol>
                <a:gridCol w="1530975">
                  <a:extLst>
                    <a:ext uri="{9D8B030D-6E8A-4147-A177-3AD203B41FA5}">
                      <a16:colId xmlns:a16="http://schemas.microsoft.com/office/drawing/2014/main" val="176234703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dirty="0"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score</a:t>
                      </a:r>
                      <a:r>
                        <a:rPr lang="en-US" altLang="zh-TW" sz="2000" dirty="0">
                          <a:solidFill>
                            <a:schemeClr val="accent2"/>
                          </a:solidFill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[0]</a:t>
                      </a:r>
                      <a:endParaRPr lang="zh-TW" altLang="en-US" sz="2000" dirty="0">
                        <a:solidFill>
                          <a:schemeClr val="accent2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score</a:t>
                      </a:r>
                      <a:r>
                        <a:rPr lang="en-US" altLang="zh-TW" sz="2000" dirty="0">
                          <a:solidFill>
                            <a:schemeClr val="accent2"/>
                          </a:solidFill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[1]</a:t>
                      </a:r>
                      <a:endParaRPr lang="zh-TW" altLang="en-US" sz="2000" dirty="0">
                        <a:solidFill>
                          <a:schemeClr val="accent2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score</a:t>
                      </a:r>
                      <a:r>
                        <a:rPr lang="en-US" altLang="zh-TW" sz="2000" dirty="0">
                          <a:solidFill>
                            <a:schemeClr val="accent2"/>
                          </a:solidFill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[2]</a:t>
                      </a:r>
                      <a:endParaRPr lang="zh-TW" altLang="en-US" sz="2000" dirty="0">
                        <a:solidFill>
                          <a:schemeClr val="accent2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score</a:t>
                      </a:r>
                      <a:r>
                        <a:rPr lang="en-US" altLang="zh-TW" sz="2000" dirty="0">
                          <a:solidFill>
                            <a:schemeClr val="accent2"/>
                          </a:solidFill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[3]</a:t>
                      </a:r>
                      <a:endParaRPr lang="zh-TW" altLang="en-US" sz="2000" dirty="0">
                        <a:solidFill>
                          <a:schemeClr val="accent2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score</a:t>
                      </a:r>
                      <a:r>
                        <a:rPr lang="en-US" altLang="zh-TW" sz="2000" dirty="0">
                          <a:solidFill>
                            <a:schemeClr val="accent2"/>
                          </a:solidFill>
                          <a:latin typeface="Helvetica" pitchFamily="2" charset="0"/>
                          <a:ea typeface="Adobe 繁黑體 Std B"/>
                          <a:cs typeface="Consolas" panose="020B0609020204030204" pitchFamily="49" charset="0"/>
                        </a:rPr>
                        <a:t>[4]</a:t>
                      </a:r>
                      <a:endParaRPr lang="zh-TW" altLang="en-US" sz="2000" dirty="0">
                        <a:solidFill>
                          <a:schemeClr val="accent2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776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552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9298</TotalTime>
  <Words>2810</Words>
  <Application>Microsoft Office PowerPoint</Application>
  <PresentationFormat>寬螢幕</PresentationFormat>
  <Paragraphs>662</Paragraphs>
  <Slides>40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9" baseType="lpstr">
      <vt:lpstr>Adobe 繁黑體 Std B</vt:lpstr>
      <vt:lpstr>Microsoft JhengHei</vt:lpstr>
      <vt:lpstr>Microsoft JhengHei</vt:lpstr>
      <vt:lpstr>新細明體</vt:lpstr>
      <vt:lpstr>Arial</vt:lpstr>
      <vt:lpstr>Calibri</vt:lpstr>
      <vt:lpstr>Consolas</vt:lpstr>
      <vt:lpstr>Helvetica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lkm543@gmail.com</dc:creator>
  <cp:lastModifiedBy>lkm543</cp:lastModifiedBy>
  <cp:revision>101</cp:revision>
  <dcterms:created xsi:type="dcterms:W3CDTF">2019-10-27T07:58:56Z</dcterms:created>
  <dcterms:modified xsi:type="dcterms:W3CDTF">2019-12-09T16:09:13Z</dcterms:modified>
</cp:coreProperties>
</file>